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59" r:id="rId6"/>
    <p:sldId id="266" r:id="rId7"/>
    <p:sldId id="262" r:id="rId8"/>
    <p:sldId id="263" r:id="rId9"/>
    <p:sldId id="264" r:id="rId10"/>
    <p:sldId id="265"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098" autoAdjust="0"/>
  </p:normalViewPr>
  <p:slideViewPr>
    <p:cSldViewPr snapToGrid="0">
      <p:cViewPr varScale="1">
        <p:scale>
          <a:sx n="50" d="100"/>
          <a:sy n="50" d="100"/>
        </p:scale>
        <p:origin x="1210"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000" dirty="0">
                <a:latin typeface="Bookman Old Style" panose="02050604050505020204" pitchFamily="18" charset="0"/>
              </a:rPr>
              <a:t>Number of refugees and those claiming </a:t>
            </a:r>
            <a:r>
              <a:rPr lang="en-US" sz="3000" dirty="0" smtClean="0">
                <a:latin typeface="Bookman Old Style" panose="02050604050505020204" pitchFamily="18" charset="0"/>
              </a:rPr>
              <a:t>asylum worldwide </a:t>
            </a:r>
            <a:endParaRPr lang="en-US" sz="3000" dirty="0">
              <a:latin typeface="Bookman Old Style" panose="020506040505050202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Number of Refugees and those claiming asylum</c:v>
                </c:pt>
              </c:strCache>
            </c:strRef>
          </c:tx>
          <c:spPr>
            <a:solidFill>
              <a:schemeClr val="accent1"/>
            </a:solidFill>
            <a:ln>
              <a:noFill/>
            </a:ln>
            <a:effectLst/>
          </c:spPr>
          <c:invertIfNegative val="0"/>
          <c:dPt>
            <c:idx val="0"/>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c:spPr>
          </c:dPt>
          <c:dPt>
            <c:idx val="1"/>
            <c:invertIfNegative val="0"/>
            <c:bubble3D val="0"/>
            <c: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c:spPr>
          </c:dPt>
          <c:dPt>
            <c:idx val="2"/>
            <c:invertIfNegative val="0"/>
            <c:bubble3D val="0"/>
            <c: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c:spPr>
          </c:dPt>
          <c:dPt>
            <c:idx val="3"/>
            <c:invertIfNegative val="0"/>
            <c:bubble3D val="0"/>
            <c: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c:spPr>
          </c:dPt>
          <c:dPt>
            <c:idx val="4"/>
            <c:invertIfNegative val="0"/>
            <c:bubble3D val="0"/>
            <c: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c:spPr>
          </c:dPt>
          <c:dPt>
            <c:idx val="5"/>
            <c:invertIfNegative val="0"/>
            <c:bubble3D val="0"/>
            <c: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a:stretch>
              </a:blipFill>
              <a:ln>
                <a:noFill/>
              </a:ln>
              <a:effectLst/>
            </c:spPr>
          </c:dPt>
          <c:dPt>
            <c:idx val="6"/>
            <c:invertIfNegative val="0"/>
            <c:bubble3D val="0"/>
            <c:spPr>
              <a:blipFill dpi="0" rotWithShape="1">
                <a:blip xmlns:r="http://schemas.openxmlformats.org/officeDocument/2006/relationships" r:embed="rId9">
                  <a:extLst>
                    <a:ext uri="{28A0092B-C50C-407E-A947-70E740481C1C}">
                      <a14:useLocalDpi xmlns:a14="http://schemas.microsoft.com/office/drawing/2010/main" val="0"/>
                    </a:ext>
                  </a:extLst>
                </a:blip>
                <a:srcRect/>
                <a:stretch>
                  <a:fillRect/>
                </a:stretch>
              </a:blipFill>
              <a:ln>
                <a:noFill/>
              </a:ln>
              <a:effectLst/>
            </c:spPr>
          </c:dPt>
          <c:dPt>
            <c:idx val="7"/>
            <c:invertIfNegative val="0"/>
            <c:bubble3D val="0"/>
            <c:spPr>
              <a:blipFill dpi="0" rotWithShape="1">
                <a:blip xmlns:r="http://schemas.openxmlformats.org/officeDocument/2006/relationships" r:embed="rId10">
                  <a:extLst>
                    <a:ext uri="{28A0092B-C50C-407E-A947-70E740481C1C}">
                      <a14:useLocalDpi xmlns:a14="http://schemas.microsoft.com/office/drawing/2010/main" val="0"/>
                    </a:ext>
                  </a:extLst>
                </a:blip>
                <a:srcRect/>
                <a:stretch>
                  <a:fillRect/>
                </a:stretch>
              </a:blipFill>
              <a:ln>
                <a:noFill/>
              </a:ln>
              <a:effectLst/>
            </c:spPr>
          </c:dPt>
          <c:dPt>
            <c:idx val="8"/>
            <c:invertIfNegative val="0"/>
            <c:bubble3D val="0"/>
            <c:spPr>
              <a:blipFill dpi="0" rotWithShape="1">
                <a:blip xmlns:r="http://schemas.openxmlformats.org/officeDocument/2006/relationships" r:embed="rId11">
                  <a:extLst>
                    <a:ext uri="{28A0092B-C50C-407E-A947-70E740481C1C}">
                      <a14:useLocalDpi xmlns:a14="http://schemas.microsoft.com/office/drawing/2010/main" val="0"/>
                    </a:ext>
                  </a:extLst>
                </a:blip>
                <a:srcRect/>
                <a:stretch>
                  <a:fillRect/>
                </a:stretch>
              </a:blipFill>
              <a:ln>
                <a:noFill/>
              </a:ln>
              <a:effectLst/>
            </c:spPr>
          </c:dPt>
          <c:cat>
            <c:strRef>
              <c:f>Sheet1!$A$3:$A$11</c:f>
              <c:strCache>
                <c:ptCount val="9"/>
                <c:pt idx="0">
                  <c:v>Turkey </c:v>
                </c:pt>
                <c:pt idx="1">
                  <c:v>Pakistan </c:v>
                </c:pt>
                <c:pt idx="2">
                  <c:v>Uganda </c:v>
                </c:pt>
                <c:pt idx="3">
                  <c:v>Lebanon </c:v>
                </c:pt>
                <c:pt idx="4">
                  <c:v>Iran</c:v>
                </c:pt>
                <c:pt idx="5">
                  <c:v>Germany </c:v>
                </c:pt>
                <c:pt idx="6">
                  <c:v>Bangladesh</c:v>
                </c:pt>
                <c:pt idx="7">
                  <c:v>Sudan </c:v>
                </c:pt>
                <c:pt idx="8">
                  <c:v>UK</c:v>
                </c:pt>
              </c:strCache>
            </c:strRef>
          </c:cat>
          <c:val>
            <c:numRef>
              <c:f>Sheet1!$B$3:$B$11</c:f>
              <c:numCache>
                <c:formatCode>#,##0</c:formatCode>
                <c:ptCount val="9"/>
                <c:pt idx="0">
                  <c:v>3400000</c:v>
                </c:pt>
                <c:pt idx="1">
                  <c:v>1400000</c:v>
                </c:pt>
                <c:pt idx="2">
                  <c:v>1400000</c:v>
                </c:pt>
                <c:pt idx="3">
                  <c:v>998900</c:v>
                </c:pt>
                <c:pt idx="4">
                  <c:v>979400</c:v>
                </c:pt>
                <c:pt idx="5">
                  <c:v>970400</c:v>
                </c:pt>
                <c:pt idx="6">
                  <c:v>932200</c:v>
                </c:pt>
                <c:pt idx="7">
                  <c:v>906600</c:v>
                </c:pt>
                <c:pt idx="8">
                  <c:v>150950</c:v>
                </c:pt>
              </c:numCache>
            </c:numRef>
          </c:val>
        </c:ser>
        <c:dLbls>
          <c:showLegendKey val="0"/>
          <c:showVal val="0"/>
          <c:showCatName val="0"/>
          <c:showSerName val="0"/>
          <c:showPercent val="0"/>
          <c:showBubbleSize val="0"/>
        </c:dLbls>
        <c:gapWidth val="150"/>
        <c:axId val="98965704"/>
        <c:axId val="98966096"/>
      </c:barChart>
      <c:catAx>
        <c:axId val="98965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98966096"/>
        <c:crosses val="autoZero"/>
        <c:auto val="1"/>
        <c:lblAlgn val="ctr"/>
        <c:lblOffset val="100"/>
        <c:noMultiLvlLbl val="0"/>
      </c:catAx>
      <c:valAx>
        <c:axId val="98966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ookman Old Style" panose="02050604050505020204" pitchFamily="18" charset="0"/>
                <a:ea typeface="+mn-ea"/>
                <a:cs typeface="+mn-cs"/>
              </a:defRPr>
            </a:pPr>
            <a:endParaRPr lang="en-US"/>
          </a:p>
        </c:txPr>
        <c:crossAx val="98965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D522AE-3F62-4043-9825-C49DC9FD9AE2}" type="datetimeFigureOut">
              <a:rPr lang="en-GB" smtClean="0"/>
              <a:t>29/10/2019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FF31F8-92D4-4244-A415-F15FD6B170A0}" type="slidenum">
              <a:rPr lang="en-GB" smtClean="0"/>
              <a:t>‹#›</a:t>
            </a:fld>
            <a:endParaRPr lang="en-GB"/>
          </a:p>
        </p:txBody>
      </p:sp>
    </p:spTree>
    <p:extLst>
      <p:ext uri="{BB962C8B-B14F-4D97-AF65-F5344CB8AC3E}">
        <p14:creationId xmlns:p14="http://schemas.microsoft.com/office/powerpoint/2010/main" val="403353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attendees and introduce yourself </a:t>
            </a:r>
            <a:endParaRPr lang="en-GB" dirty="0"/>
          </a:p>
        </p:txBody>
      </p:sp>
      <p:sp>
        <p:nvSpPr>
          <p:cNvPr id="4" name="Slide Number Placeholder 3"/>
          <p:cNvSpPr>
            <a:spLocks noGrp="1"/>
          </p:cNvSpPr>
          <p:nvPr>
            <p:ph type="sldNum" sz="quarter" idx="10"/>
          </p:nvPr>
        </p:nvSpPr>
        <p:spPr/>
        <p:txBody>
          <a:bodyPr/>
          <a:lstStyle/>
          <a:p>
            <a:fld id="{C0FF31F8-92D4-4244-A415-F15FD6B170A0}" type="slidenum">
              <a:rPr lang="en-GB" smtClean="0"/>
              <a:t>1</a:t>
            </a:fld>
            <a:endParaRPr lang="en-GB"/>
          </a:p>
        </p:txBody>
      </p:sp>
    </p:spTree>
    <p:extLst>
      <p:ext uri="{BB962C8B-B14F-4D97-AF65-F5344CB8AC3E}">
        <p14:creationId xmlns:p14="http://schemas.microsoft.com/office/powerpoint/2010/main" val="184621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F31F8-92D4-4244-A415-F15FD6B170A0}" type="slidenum">
              <a:rPr lang="en-GB" smtClean="0"/>
              <a:t>10</a:t>
            </a:fld>
            <a:endParaRPr lang="en-GB"/>
          </a:p>
        </p:txBody>
      </p:sp>
    </p:spTree>
    <p:extLst>
      <p:ext uri="{BB962C8B-B14F-4D97-AF65-F5344CB8AC3E}">
        <p14:creationId xmlns:p14="http://schemas.microsoft.com/office/powerpoint/2010/main" val="187563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96875"/>
            <a:ext cx="5956300" cy="3351213"/>
          </a:xfrm>
        </p:spPr>
      </p:sp>
      <p:sp>
        <p:nvSpPr>
          <p:cNvPr id="3" name="Notes Placeholder 2"/>
          <p:cNvSpPr>
            <a:spLocks noGrp="1"/>
          </p:cNvSpPr>
          <p:nvPr>
            <p:ph type="body" idx="1"/>
          </p:nvPr>
        </p:nvSpPr>
        <p:spPr>
          <a:xfrm>
            <a:off x="679768" y="3945838"/>
            <a:ext cx="5438140" cy="3908614"/>
          </a:xfrm>
        </p:spPr>
        <p:txBody>
          <a:bodyPr/>
          <a:lstStyle/>
          <a:p>
            <a:r>
              <a:rPr lang="en-GB" dirty="0" smtClean="0"/>
              <a:t>Here are some definitions </a:t>
            </a:r>
          </a:p>
          <a:p>
            <a:r>
              <a:rPr lang="en-GB" dirty="0" smtClean="0"/>
              <a:t>Refugee – The UNHCR</a:t>
            </a:r>
            <a:r>
              <a:rPr lang="en-GB" baseline="0" dirty="0" smtClean="0"/>
              <a:t> defines a </a:t>
            </a:r>
            <a:r>
              <a:rPr lang="en-GB" sz="1200" b="1" i="0" u="none" strike="noStrike" kern="1200" dirty="0" smtClean="0">
                <a:solidFill>
                  <a:schemeClr val="tx1"/>
                </a:solidFill>
                <a:effectLst/>
                <a:latin typeface="+mn-lt"/>
                <a:ea typeface="+mn-ea"/>
                <a:cs typeface="+mn-cs"/>
              </a:rPr>
              <a:t>refugee</a:t>
            </a:r>
            <a:r>
              <a:rPr lang="en-GB" sz="1200" b="0" i="0" u="none" strike="noStrike" kern="1200" dirty="0" smtClean="0">
                <a:solidFill>
                  <a:schemeClr val="tx1"/>
                </a:solidFill>
                <a:effectLst/>
                <a:latin typeface="+mn-lt"/>
                <a:ea typeface="+mn-ea"/>
                <a:cs typeface="+mn-cs"/>
              </a:rPr>
              <a:t> as someone who has been forced to flee his or her country because of persecution, war or violence. A </a:t>
            </a:r>
            <a:r>
              <a:rPr lang="en-GB" sz="1200" b="1" i="0" u="none" strike="noStrike" kern="1200" dirty="0" smtClean="0">
                <a:solidFill>
                  <a:schemeClr val="tx1"/>
                </a:solidFill>
                <a:effectLst/>
                <a:latin typeface="+mn-lt"/>
                <a:ea typeface="+mn-ea"/>
                <a:cs typeface="+mn-cs"/>
              </a:rPr>
              <a:t>refugee</a:t>
            </a:r>
            <a:r>
              <a:rPr lang="en-GB" sz="1200" b="0" i="0" u="none" strike="noStrike" kern="1200" dirty="0" smtClean="0">
                <a:solidFill>
                  <a:schemeClr val="tx1"/>
                </a:solidFill>
                <a:effectLst/>
                <a:latin typeface="+mn-lt"/>
                <a:ea typeface="+mn-ea"/>
                <a:cs typeface="+mn-cs"/>
              </a:rPr>
              <a:t> has a well-founded fear of persecution for reasons of race, religion, nationality, political opinion or membership in a particular social group. Here</a:t>
            </a:r>
            <a:r>
              <a:rPr lang="en-GB" sz="1200" b="0" i="0" u="none" strike="noStrike" kern="1200" baseline="0" dirty="0" smtClean="0">
                <a:solidFill>
                  <a:schemeClr val="tx1"/>
                </a:solidFill>
                <a:effectLst/>
                <a:latin typeface="+mn-lt"/>
                <a:ea typeface="+mn-ea"/>
                <a:cs typeface="+mn-cs"/>
              </a:rPr>
              <a:t> in the UK a person claims asylum and if this claim is accepted they become a refugee and have the legal right to remain in the UK. Once someone receives refugee status, they have 28 days to move out of Asylum accommodation into other accommodation, apply for benefits. At this stage many refugees become homeless.</a:t>
            </a:r>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Asylum Seeker – A person who claims to be a refugee but whose</a:t>
            </a:r>
            <a:r>
              <a:rPr lang="en-GB" sz="1200" b="0" i="0" u="none" strike="noStrike" kern="1200" baseline="0" dirty="0" smtClean="0">
                <a:solidFill>
                  <a:schemeClr val="tx1"/>
                </a:solidFill>
                <a:effectLst/>
                <a:latin typeface="+mn-lt"/>
                <a:ea typeface="+mn-ea"/>
                <a:cs typeface="+mn-cs"/>
              </a:rPr>
              <a:t> claim has yet to be assessed. As an Asylum seeker people are not allowed to work and are not entitled to benefits. If they have no resources they are able to claim housing and asylum support which is currently £5.39 a day. This money is for all food and travel expenses as well as personal items such as clothes and toiletries. The houses offered to asylum seekers are often the ‘hard to let’ properties other council tenants do not want to live in.</a:t>
            </a:r>
          </a:p>
          <a:p>
            <a:r>
              <a:rPr lang="en-GB" sz="1200" b="0" i="0" u="none" strike="noStrike" kern="1200" dirty="0" smtClean="0">
                <a:solidFill>
                  <a:schemeClr val="tx1"/>
                </a:solidFill>
                <a:effectLst/>
                <a:latin typeface="+mn-lt"/>
                <a:ea typeface="+mn-ea"/>
                <a:cs typeface="+mn-cs"/>
              </a:rPr>
              <a:t>Migrant – is defined as any person who moves over an international border.</a:t>
            </a:r>
            <a:r>
              <a:rPr lang="en-GB" sz="1200" b="0" i="0" u="none" strike="noStrike" kern="1200" baseline="0" dirty="0" smtClean="0">
                <a:solidFill>
                  <a:schemeClr val="tx1"/>
                </a:solidFill>
                <a:effectLst/>
                <a:latin typeface="+mn-lt"/>
                <a:ea typeface="+mn-ea"/>
                <a:cs typeface="+mn-cs"/>
              </a:rPr>
              <a:t> Many migrants are now increasingly vulnerable to pressure placed on all migrants by the hostile environment. They are expected to prove their right to stay in the UK to health and education authorities before accessing Support</a:t>
            </a:r>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Bogus Asylum Seeker - There is </a:t>
            </a:r>
            <a:r>
              <a:rPr lang="en-GB" sz="1200" b="1" i="0" u="none" strike="noStrike" kern="1200" dirty="0" smtClean="0">
                <a:solidFill>
                  <a:schemeClr val="tx1"/>
                </a:solidFill>
                <a:effectLst/>
                <a:latin typeface="+mn-lt"/>
                <a:ea typeface="+mn-ea"/>
                <a:cs typeface="+mn-cs"/>
              </a:rPr>
              <a:t>no such thing</a:t>
            </a:r>
            <a:r>
              <a:rPr lang="en-GB" sz="1200" b="0" i="0" u="none" strike="noStrike" kern="1200" dirty="0" smtClean="0">
                <a:solidFill>
                  <a:schemeClr val="tx1"/>
                </a:solidFill>
                <a:effectLst/>
                <a:latin typeface="+mn-lt"/>
                <a:ea typeface="+mn-ea"/>
                <a:cs typeface="+mn-cs"/>
              </a:rPr>
              <a:t> as a bogus asylum seeker or an illegal asylum seeker. As an asylum seeker, a person has entered into a legal process of refugee status determination. Everybody has a right to seek asylum in another country. People who don't qualify for protection as refugees will not receive refugee status and may be deported, but just because someone doesn't receive refugee status doesn't mean they are a bogus asylum seeker. </a:t>
            </a:r>
          </a:p>
          <a:p>
            <a:r>
              <a:rPr lang="en-GB" sz="1200" b="0" i="1" u="none" strike="noStrike" kern="1200" dirty="0" smtClean="0">
                <a:solidFill>
                  <a:schemeClr val="tx1"/>
                </a:solidFill>
                <a:effectLst/>
                <a:latin typeface="+mn-lt"/>
                <a:ea typeface="+mn-ea"/>
                <a:cs typeface="+mn-cs"/>
              </a:rPr>
              <a:t>Let us remember that a bogus asylum-seeker is not equivalent to a criminal; and that an unsuccessful asylum application is not equivalent to a bogus one </a:t>
            </a:r>
            <a:r>
              <a:rPr lang="en-GB" sz="1200" b="0" i="0" u="none" strike="noStrike" kern="1200" dirty="0" smtClean="0">
                <a:solidFill>
                  <a:schemeClr val="tx1"/>
                </a:solidFill>
                <a:effectLst/>
                <a:latin typeface="+mn-lt"/>
                <a:ea typeface="+mn-ea"/>
                <a:cs typeface="+mn-cs"/>
              </a:rPr>
              <a:t>- </a:t>
            </a:r>
            <a:r>
              <a:rPr lang="en-GB" sz="1200" b="1" i="0" u="none" strike="noStrike" kern="1200" dirty="0" smtClean="0">
                <a:solidFill>
                  <a:schemeClr val="tx1"/>
                </a:solidFill>
                <a:effectLst/>
                <a:latin typeface="+mn-lt"/>
                <a:ea typeface="+mn-ea"/>
                <a:cs typeface="+mn-cs"/>
              </a:rPr>
              <a:t>Kofi Annan</a:t>
            </a:r>
          </a:p>
          <a:p>
            <a:r>
              <a:rPr lang="en-GB" sz="1200" b="0" i="0" u="none" strike="noStrike" kern="1200" dirty="0" smtClean="0">
                <a:solidFill>
                  <a:schemeClr val="tx1"/>
                </a:solidFill>
                <a:effectLst/>
                <a:latin typeface="+mn-lt"/>
                <a:ea typeface="+mn-ea"/>
                <a:cs typeface="+mn-cs"/>
              </a:rPr>
              <a:t>Modern</a:t>
            </a:r>
            <a:r>
              <a:rPr lang="en-GB" sz="1200" b="0" i="0" u="none" strike="noStrike" kern="1200" baseline="0" dirty="0" smtClean="0">
                <a:solidFill>
                  <a:schemeClr val="tx1"/>
                </a:solidFill>
                <a:effectLst/>
                <a:latin typeface="+mn-lt"/>
                <a:ea typeface="+mn-ea"/>
                <a:cs typeface="+mn-cs"/>
              </a:rPr>
              <a:t> Slaves – The NHS uses this definition to describe modern slavery. “</a:t>
            </a:r>
            <a:r>
              <a:rPr lang="en-GB" sz="1200" b="1" i="0" u="none" strike="noStrike" kern="1200" dirty="0" smtClean="0">
                <a:solidFill>
                  <a:schemeClr val="tx1"/>
                </a:solidFill>
                <a:effectLst/>
                <a:latin typeface="+mn-lt"/>
                <a:ea typeface="+mn-ea"/>
                <a:cs typeface="+mn-cs"/>
              </a:rPr>
              <a:t>Modern slavery</a:t>
            </a:r>
            <a:r>
              <a:rPr lang="en-GB" sz="1200" b="0" i="0" u="none" strike="noStrike" kern="1200" dirty="0" smtClean="0">
                <a:solidFill>
                  <a:schemeClr val="tx1"/>
                </a:solidFill>
                <a:effectLst/>
                <a:latin typeface="+mn-lt"/>
                <a:ea typeface="+mn-ea"/>
                <a:cs typeface="+mn-cs"/>
              </a:rPr>
              <a:t> is the recruitment, movement, harbouring or receiving of children, women or men through the use of force, coercion, abuse of vulnerability, deception or other means for the purpose of exploitation.” Modern Slavery is happening all over the world</a:t>
            </a:r>
            <a:r>
              <a:rPr lang="en-GB" sz="1200" b="0" i="0" u="none" strike="noStrike" kern="1200" baseline="0" dirty="0" smtClean="0">
                <a:solidFill>
                  <a:schemeClr val="tx1"/>
                </a:solidFill>
                <a:effectLst/>
                <a:latin typeface="+mn-lt"/>
                <a:ea typeface="+mn-ea"/>
                <a:cs typeface="+mn-cs"/>
              </a:rPr>
              <a:t> and when victims are discovered they are often treated as illegal migrants rather than the </a:t>
            </a:r>
            <a:r>
              <a:rPr lang="en-GB" sz="1200" b="0" i="0" u="none" strike="noStrike" kern="1200" baseline="0" dirty="0" err="1" smtClean="0">
                <a:solidFill>
                  <a:schemeClr val="tx1"/>
                </a:solidFill>
                <a:effectLst/>
                <a:latin typeface="+mn-lt"/>
                <a:ea typeface="+mn-ea"/>
                <a:cs typeface="+mn-cs"/>
              </a:rPr>
              <a:t>victiom</a:t>
            </a:r>
            <a:r>
              <a:rPr lang="en-GB" sz="1200" b="0" i="0" u="none" strike="noStrike" kern="1200" baseline="0" dirty="0" smtClean="0">
                <a:solidFill>
                  <a:schemeClr val="tx1"/>
                </a:solidFill>
                <a:effectLst/>
                <a:latin typeface="+mn-lt"/>
                <a:ea typeface="+mn-ea"/>
                <a:cs typeface="+mn-cs"/>
              </a:rPr>
              <a:t> of a crime. This can mean that they feel less confident coming forward and alerting authorities to the abuse that they are suffering. </a:t>
            </a:r>
            <a:endParaRPr lang="en-GB" sz="1200" b="0" i="0" u="none" strike="noStrike" kern="1200" dirty="0" smtClean="0">
              <a:solidFill>
                <a:schemeClr val="tx1"/>
              </a:solidFill>
              <a:effectLst/>
              <a:latin typeface="+mn-lt"/>
              <a:ea typeface="+mn-ea"/>
              <a:cs typeface="+mn-cs"/>
            </a:endParaRPr>
          </a:p>
          <a:p>
            <a:endParaRPr lang="en-GB" sz="1200" b="0"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0FF31F8-92D4-4244-A415-F15FD6B170A0}" type="slidenum">
              <a:rPr lang="en-GB" smtClean="0"/>
              <a:t>2</a:t>
            </a:fld>
            <a:endParaRPr lang="en-GB"/>
          </a:p>
        </p:txBody>
      </p:sp>
    </p:spTree>
    <p:extLst>
      <p:ext uri="{BB962C8B-B14F-4D97-AF65-F5344CB8AC3E}">
        <p14:creationId xmlns:p14="http://schemas.microsoft.com/office/powerpoint/2010/main" val="25337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err="1" smtClean="0">
                <a:solidFill>
                  <a:schemeClr val="tx1"/>
                </a:solidFill>
                <a:effectLst/>
                <a:latin typeface="+mn-lt"/>
                <a:ea typeface="+mn-ea"/>
                <a:cs typeface="+mn-cs"/>
              </a:rPr>
              <a:t>Nehar</a:t>
            </a:r>
            <a:r>
              <a:rPr lang="en-GB" sz="1200" i="1" kern="1200" dirty="0" smtClean="0">
                <a:solidFill>
                  <a:schemeClr val="tx1"/>
                </a:solidFill>
                <a:effectLst/>
                <a:latin typeface="+mn-lt"/>
                <a:ea typeface="+mn-ea"/>
                <a:cs typeface="+mn-cs"/>
              </a:rPr>
              <a:t> is a young woman from East Africa who arrived as an asylum seeker with her husband. With the support of Women’s Aid she found safety from domestic abuse and lived in asylum support shared-accommodation. In December she was granted refugee status - the Home Office agreed her asylum case, granting sanctuary in the UK. Once refugees have status they have to secure new accommodation and their minimal asylum support ends. Due to </a:t>
            </a:r>
            <a:r>
              <a:rPr lang="en-GB" sz="1200" i="1" kern="1200" dirty="0" err="1" smtClean="0">
                <a:solidFill>
                  <a:schemeClr val="tx1"/>
                </a:solidFill>
                <a:effectLst/>
                <a:latin typeface="+mn-lt"/>
                <a:ea typeface="+mn-ea"/>
                <a:cs typeface="+mn-cs"/>
              </a:rPr>
              <a:t>Nehar’s</a:t>
            </a:r>
            <a:r>
              <a:rPr lang="en-GB" sz="1200" i="1" kern="1200" dirty="0" smtClean="0">
                <a:solidFill>
                  <a:schemeClr val="tx1"/>
                </a:solidFill>
                <a:effectLst/>
                <a:latin typeface="+mn-lt"/>
                <a:ea typeface="+mn-ea"/>
                <a:cs typeface="+mn-cs"/>
              </a:rPr>
              <a:t> shared accommodation and English skills she missed the communication, finally getting a letter the Friday before Christmas which she took to her English lesson. They made an urgent referral to Sophia House, a Father Hudson’s Care project, as she had to leave her accommodation that day. </a:t>
            </a:r>
            <a:r>
              <a:rPr lang="en-GB" sz="1200" i="1" kern="1200" dirty="0" err="1" smtClean="0">
                <a:solidFill>
                  <a:schemeClr val="tx1"/>
                </a:solidFill>
                <a:effectLst/>
                <a:latin typeface="+mn-lt"/>
                <a:ea typeface="+mn-ea"/>
                <a:cs typeface="+mn-cs"/>
              </a:rPr>
              <a:t>Nehar</a:t>
            </a:r>
            <a:r>
              <a:rPr lang="en-GB" sz="1200" i="1" kern="1200" dirty="0" smtClean="0">
                <a:solidFill>
                  <a:schemeClr val="tx1"/>
                </a:solidFill>
                <a:effectLst/>
                <a:latin typeface="+mn-lt"/>
                <a:ea typeface="+mn-ea"/>
                <a:cs typeface="+mn-cs"/>
              </a:rPr>
              <a:t> was welcomed with a room in a safe, warm, welcoming home.  Sophia House staff and volunteers have supported her to secure a bank account, welfare, a GP and to settle into the local area. </a:t>
            </a:r>
            <a:r>
              <a:rPr lang="en-GB" sz="1200" i="1" kern="1200" dirty="0" err="1" smtClean="0">
                <a:solidFill>
                  <a:schemeClr val="tx1"/>
                </a:solidFill>
                <a:effectLst/>
                <a:latin typeface="+mn-lt"/>
                <a:ea typeface="+mn-ea"/>
                <a:cs typeface="+mn-cs"/>
              </a:rPr>
              <a:t>Nehar</a:t>
            </a:r>
            <a:r>
              <a:rPr lang="en-GB" sz="1200" i="1" kern="1200" dirty="0" smtClean="0">
                <a:solidFill>
                  <a:schemeClr val="tx1"/>
                </a:solidFill>
                <a:effectLst/>
                <a:latin typeface="+mn-lt"/>
                <a:ea typeface="+mn-ea"/>
                <a:cs typeface="+mn-cs"/>
              </a:rPr>
              <a:t> wants to work in health and social care with an aspiration to be a Doctor. We are now supporting her to attend college open days.  </a:t>
            </a:r>
            <a:endParaRPr lang="en-GB" sz="1200" kern="1200" dirty="0" smtClean="0">
              <a:solidFill>
                <a:schemeClr val="tx1"/>
              </a:solidFill>
              <a:effectLst/>
              <a:latin typeface="+mn-lt"/>
              <a:ea typeface="+mn-ea"/>
              <a:cs typeface="+mn-cs"/>
            </a:endParaRPr>
          </a:p>
          <a:p>
            <a:endParaRPr lang="en-GB" dirty="0" smtClean="0"/>
          </a:p>
          <a:p>
            <a:r>
              <a:rPr lang="en-GB" dirty="0" smtClean="0"/>
              <a:t>Receiving refugee status is a complicated process made more difficult for people who do not speak English. </a:t>
            </a:r>
            <a:r>
              <a:rPr lang="en-GB" dirty="0" err="1" smtClean="0"/>
              <a:t>Nehars</a:t>
            </a:r>
            <a:r>
              <a:rPr lang="en-GB" dirty="0" smtClean="0"/>
              <a:t> case was made more difficult as she was forced to flee domestic abuse while she was in claiming asylum. Wit the support of local charities she has been able to start rebuilding her life in the UK.</a:t>
            </a:r>
            <a:endParaRPr lang="en-GB" dirty="0"/>
          </a:p>
        </p:txBody>
      </p:sp>
      <p:sp>
        <p:nvSpPr>
          <p:cNvPr id="4" name="Slide Number Placeholder 3"/>
          <p:cNvSpPr>
            <a:spLocks noGrp="1"/>
          </p:cNvSpPr>
          <p:nvPr>
            <p:ph type="sldNum" sz="quarter" idx="10"/>
          </p:nvPr>
        </p:nvSpPr>
        <p:spPr/>
        <p:txBody>
          <a:bodyPr/>
          <a:lstStyle/>
          <a:p>
            <a:fld id="{C0FF31F8-92D4-4244-A415-F15FD6B170A0}" type="slidenum">
              <a:rPr lang="en-GB" smtClean="0"/>
              <a:t>3</a:t>
            </a:fld>
            <a:endParaRPr lang="en-GB"/>
          </a:p>
        </p:txBody>
      </p:sp>
    </p:spTree>
    <p:extLst>
      <p:ext uri="{BB962C8B-B14F-4D97-AF65-F5344CB8AC3E}">
        <p14:creationId xmlns:p14="http://schemas.microsoft.com/office/powerpoint/2010/main" val="344533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46100"/>
            <a:ext cx="5953125" cy="3349625"/>
          </a:xfrm>
        </p:spPr>
      </p:sp>
      <p:sp>
        <p:nvSpPr>
          <p:cNvPr id="3" name="Notes Placeholder 2"/>
          <p:cNvSpPr>
            <a:spLocks noGrp="1"/>
          </p:cNvSpPr>
          <p:nvPr>
            <p:ph type="body" idx="1"/>
          </p:nvPr>
        </p:nvSpPr>
        <p:spPr>
          <a:xfrm>
            <a:off x="679768" y="4131963"/>
            <a:ext cx="5438140" cy="3908614"/>
          </a:xfrm>
        </p:spPr>
        <p:txBody>
          <a:bodyPr/>
          <a:lstStyle/>
          <a:p>
            <a:r>
              <a:rPr lang="en-GB" dirty="0" smtClean="0"/>
              <a:t>Here are some statistics about the number of refugees in the UK </a:t>
            </a:r>
          </a:p>
          <a:p>
            <a:pPr marL="171450" indent="-171450">
              <a:buFont typeface="Arial" panose="020B0604020202020204" pitchFamily="34" charset="0"/>
              <a:buChar char="•"/>
            </a:pPr>
            <a:r>
              <a:rPr lang="en-GB" dirty="0" smtClean="0"/>
              <a:t>The UK receives approximately 6% of asylum claims in Europe and is not in the</a:t>
            </a:r>
            <a:r>
              <a:rPr lang="en-GB" baseline="0" dirty="0" smtClean="0"/>
              <a:t> top 10 </a:t>
            </a:r>
            <a:r>
              <a:rPr lang="en-GB" baseline="0" dirty="0" smtClean="0"/>
              <a:t>of </a:t>
            </a:r>
            <a:r>
              <a:rPr lang="en-GB" baseline="0" dirty="0" smtClean="0"/>
              <a:t>refugee and asylum seeker hosting </a:t>
            </a:r>
            <a:r>
              <a:rPr lang="en-GB" baseline="0" dirty="0" smtClean="0"/>
              <a:t>countries across the world</a:t>
            </a:r>
            <a:r>
              <a:rPr lang="en-GB" dirty="0" smtClean="0"/>
              <a:t>. </a:t>
            </a:r>
            <a:r>
              <a:rPr lang="en-GB" dirty="0"/>
              <a:t>In Europe Germany receives the most new asylum claims each year.</a:t>
            </a:r>
            <a:endParaRPr lang="en-GB" baseline="0" dirty="0" smtClean="0"/>
          </a:p>
          <a:p>
            <a:pPr marL="171450" indent="-171450">
              <a:buFont typeface="Arial" panose="020B0604020202020204" pitchFamily="34" charset="0"/>
              <a:buChar char="•"/>
            </a:pPr>
            <a:r>
              <a:rPr lang="en-GB" baseline="0" dirty="0" smtClean="0"/>
              <a:t>According to UNHCR (United Nations High Commission for Refugees) statistics from 2016 show the UK received the 55</a:t>
            </a:r>
            <a:r>
              <a:rPr lang="en-GB" baseline="30000" dirty="0" smtClean="0"/>
              <a:t>th</a:t>
            </a:r>
            <a:r>
              <a:rPr lang="en-GB" baseline="0" dirty="0" smtClean="0"/>
              <a:t> highest number of refugees when ranked by the number of refugees per head of population (that is 1.83 per 1,000 people and</a:t>
            </a:r>
          </a:p>
          <a:p>
            <a:pPr marL="171450" indent="-171450">
              <a:buFont typeface="Arial" panose="020B0604020202020204" pitchFamily="34" charset="0"/>
              <a:buChar char="•"/>
            </a:pPr>
            <a:r>
              <a:rPr lang="en-GB" baseline="0" dirty="0" smtClean="0"/>
              <a:t> the 89</a:t>
            </a:r>
            <a:r>
              <a:rPr lang="en-GB" baseline="30000" dirty="0" smtClean="0"/>
              <a:t>th</a:t>
            </a:r>
            <a:r>
              <a:rPr lang="en-GB" baseline="0" dirty="0" smtClean="0"/>
              <a:t> most refugees when ranked as refugees per 1 million USD (GDP) that is 0.05 refugees per $1 million Gross Domestic Product. This can be compared to South Sudan which receives 90.10 refugees per Million $ of GDP and 20.62 per 1,000 inhabitants  </a:t>
            </a:r>
          </a:p>
          <a:p>
            <a:pPr marL="171450" indent="-171450">
              <a:buFont typeface="Arial" panose="020B0604020202020204" pitchFamily="34" charset="0"/>
              <a:buChar char="•"/>
            </a:pPr>
            <a:r>
              <a:rPr lang="en-GB" dirty="0" smtClean="0"/>
              <a:t>85% of the words refugees are hosted by developing countries</a:t>
            </a:r>
          </a:p>
          <a:p>
            <a:endParaRPr lang="en-GB" dirty="0" smtClean="0"/>
          </a:p>
          <a:p>
            <a:r>
              <a:rPr lang="en-GB" dirty="0" smtClean="0"/>
              <a:t>Most refugees stay in their region of origin,</a:t>
            </a:r>
            <a:r>
              <a:rPr lang="en-GB" baseline="0" dirty="0" smtClean="0"/>
              <a:t> Turkey now hosts the highest number of refugees with 3.5 million people followed by Pakistan and Uganda who each host 1.4 million people. In one week in May 2019 </a:t>
            </a:r>
            <a:r>
              <a:rPr lang="en-GB" sz="1200" kern="1200" dirty="0" smtClean="0">
                <a:solidFill>
                  <a:schemeClr val="tx1"/>
                </a:solidFill>
                <a:effectLst/>
              </a:rPr>
              <a:t>one district in Syria’s </a:t>
            </a:r>
            <a:r>
              <a:rPr lang="en-GB" sz="1200" kern="1200" dirty="0" err="1" smtClean="0">
                <a:solidFill>
                  <a:schemeClr val="tx1"/>
                </a:solidFill>
                <a:effectLst/>
              </a:rPr>
              <a:t>Idlib</a:t>
            </a:r>
            <a:r>
              <a:rPr lang="en-GB" sz="1200" kern="1200" dirty="0" smtClean="0">
                <a:solidFill>
                  <a:schemeClr val="tx1"/>
                </a:solidFill>
                <a:effectLst/>
              </a:rPr>
              <a:t> Province – Dana district – has received more than 123,000 people displaced by airstrikes and shelling.</a:t>
            </a:r>
          </a:p>
          <a:p>
            <a:r>
              <a:rPr lang="en-GB" baseline="0" dirty="0" smtClean="0"/>
              <a:t> </a:t>
            </a:r>
          </a:p>
          <a:p>
            <a:r>
              <a:rPr lang="en-GB" dirty="0" smtClean="0"/>
              <a:t>All</a:t>
            </a:r>
            <a:r>
              <a:rPr lang="en-GB" baseline="0" dirty="0" smtClean="0"/>
              <a:t> these statistics say that the majority of refugees are living in countries that can least afford to support them. </a:t>
            </a:r>
          </a:p>
          <a:p>
            <a:endParaRPr lang="en-GB" baseline="0" dirty="0" smtClean="0"/>
          </a:p>
          <a:p>
            <a:r>
              <a:rPr lang="en-GB" dirty="0" smtClean="0"/>
              <a:t>However there</a:t>
            </a:r>
            <a:r>
              <a:rPr lang="en-GB" baseline="0" dirty="0" smtClean="0"/>
              <a:t> is a positive impact of refugees on society The Washington Post recently reported that i</a:t>
            </a:r>
            <a:r>
              <a:rPr lang="en-GB" dirty="0" smtClean="0"/>
              <a:t>n Germany they</a:t>
            </a:r>
            <a:r>
              <a:rPr lang="en-GB" baseline="0" dirty="0" smtClean="0"/>
              <a:t> are working to integrate refugees that arrived in the with 44,000 people in vocational training for shortage skills and 400,000 in work contributing to the wealth of Germany. Many of the remaining refugees that have arrived in Germany are on programs to help integrate them with their new society, based on the integration programs trialled in the 80’s and 90’s</a:t>
            </a:r>
            <a:endParaRPr lang="en-GB" dirty="0" smtClean="0"/>
          </a:p>
          <a:p>
            <a:endParaRPr lang="en-GB" dirty="0"/>
          </a:p>
        </p:txBody>
      </p:sp>
      <p:sp>
        <p:nvSpPr>
          <p:cNvPr id="4" name="Slide Number Placeholder 3"/>
          <p:cNvSpPr>
            <a:spLocks noGrp="1"/>
          </p:cNvSpPr>
          <p:nvPr>
            <p:ph type="sldNum" sz="quarter" idx="10"/>
          </p:nvPr>
        </p:nvSpPr>
        <p:spPr/>
        <p:txBody>
          <a:bodyPr/>
          <a:lstStyle/>
          <a:p>
            <a:fld id="{C0FF31F8-92D4-4244-A415-F15FD6B170A0}" type="slidenum">
              <a:rPr lang="en-GB" smtClean="0"/>
              <a:t>4</a:t>
            </a:fld>
            <a:endParaRPr lang="en-GB"/>
          </a:p>
        </p:txBody>
      </p:sp>
    </p:spTree>
    <p:extLst>
      <p:ext uri="{BB962C8B-B14F-4D97-AF65-F5344CB8AC3E}">
        <p14:creationId xmlns:p14="http://schemas.microsoft.com/office/powerpoint/2010/main" val="263260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a:t>
            </a:r>
            <a:r>
              <a:rPr lang="en-GB" b="0" baseline="0" dirty="0" smtClean="0"/>
              <a:t> Majority of non-EEA nationals are considered to have No Recourse to Public Funds (NRPF) they are allowed access to the public services such as the NHS but are charged a £200 per year surcharge in addition to the cost of their visa. They become eligible to receive public funds once they are granted permanent residence.</a:t>
            </a:r>
          </a:p>
          <a:p>
            <a:endParaRPr lang="en-GB" b="0" baseline="0" dirty="0" smtClean="0"/>
          </a:p>
          <a:p>
            <a:r>
              <a:rPr lang="en-GB" b="0" baseline="0" dirty="0" smtClean="0"/>
              <a:t>Asylum Seekers are also not eligible to receive public funds, they are can receive somewhere to live and a cash allowance of £37.75 (approximately £5.39 per day) if they are defined as destitute. The accommodation that they receive is generally accommodation that has been refused by people on the council housing waiting list and the cash allowance is to cover food, toiletries, travel to appointments . Asylum seekers cannot choose where they live or the type of accommodation that they are given.</a:t>
            </a:r>
          </a:p>
          <a:p>
            <a:endParaRPr lang="en-GB" b="0" baseline="0" dirty="0" smtClean="0"/>
          </a:p>
          <a:p>
            <a:r>
              <a:rPr lang="en-GB" b="0" baseline="0" dirty="0" smtClean="0"/>
              <a:t>EU migrants are not eligible to receive benefits within the first three months of living in the UK and there are restriction on the access to benefits after this if there is deemed to be a low chance of finding work in the UK. EU migrants cannot claim housing benefit.</a:t>
            </a:r>
          </a:p>
          <a:p>
            <a:endParaRPr lang="en-GB" b="0" baseline="0" dirty="0" smtClean="0"/>
          </a:p>
          <a:p>
            <a:r>
              <a:rPr lang="en-GB" b="0" baseline="0" dirty="0" smtClean="0"/>
              <a:t>So beware of click bait designed to cause upset. If you would like more information about migration check out fullfact.org which aims to be independent and neutral.</a:t>
            </a:r>
          </a:p>
          <a:p>
            <a:endParaRPr lang="en-GB" b="0" baseline="0" dirty="0" smtClean="0"/>
          </a:p>
          <a:p>
            <a:r>
              <a:rPr lang="en-GB" b="0" baseline="0" dirty="0" smtClean="0"/>
              <a:t>Here is Marsha’s story she </a:t>
            </a:r>
            <a:r>
              <a:rPr lang="en-GB" dirty="0" smtClean="0"/>
              <a:t>came to the UK from Jamaica</a:t>
            </a:r>
            <a:r>
              <a:rPr lang="en-GB" baseline="0" dirty="0" smtClean="0"/>
              <a:t> and </a:t>
            </a:r>
            <a:r>
              <a:rPr lang="en-GB" dirty="0" smtClean="0"/>
              <a:t>recently visited</a:t>
            </a:r>
            <a:r>
              <a:rPr lang="en-GB" baseline="0" dirty="0" smtClean="0"/>
              <a:t> B</a:t>
            </a:r>
            <a:r>
              <a:rPr lang="en-GB" dirty="0" smtClean="0"/>
              <a:t>rushstrokes</a:t>
            </a:r>
            <a:r>
              <a:rPr lang="en-GB" baseline="0" dirty="0" smtClean="0"/>
              <a:t> </a:t>
            </a:r>
            <a:r>
              <a:rPr lang="en-GB" dirty="0" smtClean="0"/>
              <a:t>with clothing</a:t>
            </a:r>
            <a:r>
              <a:rPr lang="en-GB" baseline="0" dirty="0" smtClean="0"/>
              <a:t> </a:t>
            </a:r>
            <a:r>
              <a:rPr lang="en-GB" dirty="0" smtClean="0"/>
              <a:t>donations.</a:t>
            </a:r>
            <a:r>
              <a:rPr lang="en-GB" baseline="0" dirty="0" smtClean="0"/>
              <a:t> </a:t>
            </a:r>
            <a:r>
              <a:rPr lang="en-GB" dirty="0" smtClean="0"/>
              <a:t>When</a:t>
            </a:r>
            <a:r>
              <a:rPr lang="en-GB" baseline="0" dirty="0" smtClean="0"/>
              <a:t> </a:t>
            </a:r>
            <a:r>
              <a:rPr lang="en-GB" dirty="0" smtClean="0"/>
              <a:t>thanked</a:t>
            </a:r>
            <a:r>
              <a:rPr lang="en-GB" baseline="0" dirty="0" smtClean="0"/>
              <a:t> </a:t>
            </a:r>
            <a:r>
              <a:rPr lang="en-GB" dirty="0" smtClean="0"/>
              <a:t>for</a:t>
            </a:r>
            <a:r>
              <a:rPr lang="en-GB" baseline="0" dirty="0" smtClean="0"/>
              <a:t> </a:t>
            </a:r>
            <a:r>
              <a:rPr lang="en-GB" dirty="0" smtClean="0"/>
              <a:t>these</a:t>
            </a:r>
            <a:r>
              <a:rPr lang="en-GB" baseline="0" dirty="0" smtClean="0"/>
              <a:t> </a:t>
            </a:r>
            <a:r>
              <a:rPr lang="en-GB" dirty="0" smtClean="0"/>
              <a:t>she</a:t>
            </a:r>
            <a:r>
              <a:rPr lang="en-GB" baseline="0" dirty="0" smtClean="0"/>
              <a:t> </a:t>
            </a:r>
            <a:r>
              <a:rPr lang="en-GB" dirty="0" smtClean="0"/>
              <a:t>explained</a:t>
            </a:r>
            <a:r>
              <a:rPr lang="en-GB" baseline="0" dirty="0" smtClean="0"/>
              <a:t> </a:t>
            </a:r>
            <a:r>
              <a:rPr lang="en-GB" dirty="0" smtClean="0"/>
              <a:t>that</a:t>
            </a:r>
            <a:r>
              <a:rPr lang="en-GB" baseline="0" dirty="0" smtClean="0"/>
              <a:t> </a:t>
            </a:r>
            <a:r>
              <a:rPr lang="en-GB" dirty="0" smtClean="0"/>
              <a:t>she</a:t>
            </a:r>
            <a:r>
              <a:rPr lang="en-GB" baseline="0" dirty="0" smtClean="0"/>
              <a:t> </a:t>
            </a:r>
            <a:r>
              <a:rPr lang="en-GB" dirty="0" smtClean="0"/>
              <a:t>felt</a:t>
            </a:r>
            <a:r>
              <a:rPr lang="en-GB" baseline="0" dirty="0" smtClean="0"/>
              <a:t> </a:t>
            </a:r>
            <a:r>
              <a:rPr lang="en-GB" dirty="0" smtClean="0"/>
              <a:t>she</a:t>
            </a:r>
            <a:r>
              <a:rPr lang="en-GB" baseline="0" dirty="0" smtClean="0"/>
              <a:t> </a:t>
            </a:r>
            <a:r>
              <a:rPr lang="en-GB" dirty="0" smtClean="0"/>
              <a:t>owed</a:t>
            </a:r>
            <a:r>
              <a:rPr lang="en-GB" baseline="0" dirty="0" smtClean="0"/>
              <a:t> </a:t>
            </a:r>
            <a:r>
              <a:rPr lang="en-GB" dirty="0" smtClean="0"/>
              <a:t>a debt</a:t>
            </a:r>
            <a:r>
              <a:rPr lang="en-GB" baseline="0" dirty="0" smtClean="0"/>
              <a:t> </a:t>
            </a:r>
            <a:r>
              <a:rPr lang="en-GB" dirty="0" smtClean="0"/>
              <a:t>having</a:t>
            </a:r>
            <a:r>
              <a:rPr lang="en-GB" baseline="0" dirty="0" smtClean="0"/>
              <a:t> </a:t>
            </a:r>
            <a:r>
              <a:rPr lang="en-GB" dirty="0" smtClean="0"/>
              <a:t>been</a:t>
            </a:r>
            <a:r>
              <a:rPr lang="en-GB" baseline="0" dirty="0" smtClean="0"/>
              <a:t> </a:t>
            </a:r>
            <a:r>
              <a:rPr lang="en-GB" dirty="0" smtClean="0"/>
              <a:t>helped</a:t>
            </a:r>
            <a:r>
              <a:rPr lang="en-GB" baseline="0" dirty="0" smtClean="0"/>
              <a:t> </a:t>
            </a:r>
            <a:r>
              <a:rPr lang="en-GB" dirty="0" smtClean="0"/>
              <a:t>by</a:t>
            </a:r>
            <a:r>
              <a:rPr lang="en-GB" baseline="0" dirty="0" smtClean="0"/>
              <a:t> </a:t>
            </a:r>
            <a:r>
              <a:rPr lang="en-GB" dirty="0" smtClean="0"/>
              <a:t>us</a:t>
            </a:r>
            <a:r>
              <a:rPr lang="en-GB" baseline="0" dirty="0" smtClean="0"/>
              <a:t> </a:t>
            </a:r>
            <a:r>
              <a:rPr lang="en-GB" dirty="0" smtClean="0"/>
              <a:t>in</a:t>
            </a:r>
            <a:r>
              <a:rPr lang="en-GB" baseline="0" dirty="0" smtClean="0"/>
              <a:t> </a:t>
            </a:r>
            <a:r>
              <a:rPr lang="en-GB" dirty="0" smtClean="0"/>
              <a:t>2012</a:t>
            </a:r>
            <a:r>
              <a:rPr lang="en-GB" baseline="0" dirty="0" smtClean="0"/>
              <a:t> </a:t>
            </a:r>
            <a:r>
              <a:rPr lang="en-GB" dirty="0" smtClean="0"/>
              <a:t>when</a:t>
            </a:r>
            <a:r>
              <a:rPr lang="en-GB" baseline="0" dirty="0" smtClean="0"/>
              <a:t> </a:t>
            </a:r>
            <a:r>
              <a:rPr lang="en-GB" dirty="0" smtClean="0"/>
              <a:t>she</a:t>
            </a:r>
            <a:r>
              <a:rPr lang="en-GB" baseline="0" dirty="0" smtClean="0"/>
              <a:t> </a:t>
            </a:r>
            <a:r>
              <a:rPr lang="en-GB" dirty="0" smtClean="0"/>
              <a:t>was</a:t>
            </a:r>
            <a:r>
              <a:rPr lang="en-GB" baseline="0" dirty="0" smtClean="0"/>
              <a:t> </a:t>
            </a:r>
            <a:r>
              <a:rPr lang="en-GB" dirty="0" smtClean="0"/>
              <a:t>heavily</a:t>
            </a:r>
            <a:r>
              <a:rPr lang="en-GB" baseline="0" dirty="0" smtClean="0"/>
              <a:t> </a:t>
            </a:r>
            <a:r>
              <a:rPr lang="en-GB" dirty="0" smtClean="0"/>
              <a:t>pregnant.</a:t>
            </a:r>
            <a:r>
              <a:rPr lang="en-GB" baseline="0" dirty="0" smtClean="0"/>
              <a:t> </a:t>
            </a:r>
            <a:r>
              <a:rPr lang="en-GB" dirty="0" smtClean="0"/>
              <a:t>Marsha</a:t>
            </a:r>
            <a:r>
              <a:rPr lang="en-GB" baseline="0" dirty="0" smtClean="0"/>
              <a:t> </a:t>
            </a:r>
            <a:r>
              <a:rPr lang="en-GB" dirty="0" smtClean="0"/>
              <a:t>described</a:t>
            </a:r>
            <a:r>
              <a:rPr lang="en-GB" baseline="0" dirty="0" smtClean="0"/>
              <a:t> </a:t>
            </a:r>
            <a:r>
              <a:rPr lang="en-GB" dirty="0" smtClean="0"/>
              <a:t>how,</a:t>
            </a:r>
            <a:r>
              <a:rPr lang="en-GB" baseline="0" dirty="0" smtClean="0"/>
              <a:t> </a:t>
            </a:r>
            <a:r>
              <a:rPr lang="en-GB" dirty="0" smtClean="0"/>
              <a:t>with</a:t>
            </a:r>
            <a:r>
              <a:rPr lang="en-GB" baseline="0" dirty="0" smtClean="0"/>
              <a:t> </a:t>
            </a:r>
            <a:r>
              <a:rPr lang="en-GB" dirty="0" smtClean="0"/>
              <a:t>just</a:t>
            </a:r>
            <a:r>
              <a:rPr lang="en-GB" baseline="0" dirty="0" smtClean="0"/>
              <a:t> </a:t>
            </a:r>
            <a:r>
              <a:rPr lang="en-GB" dirty="0" smtClean="0"/>
              <a:t>two</a:t>
            </a:r>
            <a:r>
              <a:rPr lang="en-GB" baseline="0" dirty="0" smtClean="0"/>
              <a:t> </a:t>
            </a:r>
            <a:r>
              <a:rPr lang="en-GB" dirty="0" smtClean="0"/>
              <a:t>weeks</a:t>
            </a:r>
            <a:r>
              <a:rPr lang="en-GB" baseline="0" dirty="0" smtClean="0"/>
              <a:t> </a:t>
            </a:r>
            <a:r>
              <a:rPr lang="en-GB" dirty="0" smtClean="0"/>
              <a:t>to</a:t>
            </a:r>
            <a:r>
              <a:rPr lang="en-GB" baseline="0" dirty="0" smtClean="0"/>
              <a:t> </a:t>
            </a:r>
            <a:r>
              <a:rPr lang="en-GB" dirty="0" smtClean="0"/>
              <a:t>go</a:t>
            </a:r>
            <a:r>
              <a:rPr lang="en-GB" baseline="0" dirty="0" smtClean="0"/>
              <a:t> </a:t>
            </a:r>
            <a:r>
              <a:rPr lang="en-GB" dirty="0" smtClean="0"/>
              <a:t>before</a:t>
            </a:r>
            <a:r>
              <a:rPr lang="en-GB" baseline="0" dirty="0" smtClean="0"/>
              <a:t> </a:t>
            </a:r>
            <a:r>
              <a:rPr lang="en-GB" dirty="0" smtClean="0"/>
              <a:t>giving</a:t>
            </a:r>
            <a:r>
              <a:rPr lang="en-GB" baseline="0" dirty="0" smtClean="0"/>
              <a:t> </a:t>
            </a:r>
            <a:r>
              <a:rPr lang="en-GB" dirty="0" smtClean="0"/>
              <a:t>birth</a:t>
            </a:r>
            <a:r>
              <a:rPr lang="en-GB" baseline="0" dirty="0" smtClean="0"/>
              <a:t> </a:t>
            </a:r>
            <a:r>
              <a:rPr lang="en-GB" dirty="0" smtClean="0"/>
              <a:t>to</a:t>
            </a:r>
            <a:r>
              <a:rPr lang="en-GB" baseline="0" dirty="0" smtClean="0"/>
              <a:t> </a:t>
            </a:r>
            <a:r>
              <a:rPr lang="en-GB" dirty="0" smtClean="0"/>
              <a:t>her</a:t>
            </a:r>
            <a:r>
              <a:rPr lang="en-GB" baseline="0" dirty="0" smtClean="0"/>
              <a:t> </a:t>
            </a:r>
            <a:r>
              <a:rPr lang="en-GB" dirty="0" smtClean="0"/>
              <a:t>son,</a:t>
            </a:r>
            <a:r>
              <a:rPr lang="en-GB" baseline="0" dirty="0" smtClean="0"/>
              <a:t> </a:t>
            </a:r>
            <a:r>
              <a:rPr lang="en-GB" dirty="0" smtClean="0"/>
              <a:t>Brushstrokes</a:t>
            </a:r>
            <a:r>
              <a:rPr lang="en-GB" baseline="0" dirty="0" smtClean="0"/>
              <a:t> </a:t>
            </a:r>
            <a:r>
              <a:rPr lang="en-GB" dirty="0" smtClean="0"/>
              <a:t>gave</a:t>
            </a:r>
            <a:r>
              <a:rPr lang="en-GB" baseline="0" dirty="0" smtClean="0"/>
              <a:t> </a:t>
            </a:r>
            <a:r>
              <a:rPr lang="en-GB" dirty="0" smtClean="0"/>
              <a:t>her</a:t>
            </a:r>
            <a:r>
              <a:rPr lang="en-GB" baseline="0" dirty="0" smtClean="0"/>
              <a:t> </a:t>
            </a:r>
            <a:r>
              <a:rPr lang="en-GB" dirty="0" smtClean="0"/>
              <a:t>baby</a:t>
            </a:r>
            <a:r>
              <a:rPr lang="en-GB" baseline="0" dirty="0" smtClean="0"/>
              <a:t> </a:t>
            </a:r>
            <a:r>
              <a:rPr lang="en-GB" dirty="0" smtClean="0"/>
              <a:t>clothes,</a:t>
            </a:r>
            <a:r>
              <a:rPr lang="en-GB" baseline="0" dirty="0" smtClean="0"/>
              <a:t> </a:t>
            </a:r>
            <a:r>
              <a:rPr lang="en-GB" dirty="0" smtClean="0"/>
              <a:t>a</a:t>
            </a:r>
            <a:r>
              <a:rPr lang="en-GB" baseline="0" dirty="0" smtClean="0"/>
              <a:t> </a:t>
            </a:r>
            <a:r>
              <a:rPr lang="en-GB" dirty="0" smtClean="0"/>
              <a:t>cot</a:t>
            </a:r>
            <a:r>
              <a:rPr lang="en-GB" baseline="0" dirty="0" smtClean="0"/>
              <a:t> </a:t>
            </a:r>
            <a:r>
              <a:rPr lang="en-GB" dirty="0" smtClean="0"/>
              <a:t>and</a:t>
            </a:r>
            <a:r>
              <a:rPr lang="en-GB" baseline="0" dirty="0" smtClean="0"/>
              <a:t> </a:t>
            </a:r>
            <a:r>
              <a:rPr lang="en-GB" dirty="0" smtClean="0"/>
              <a:t>a</a:t>
            </a:r>
            <a:r>
              <a:rPr lang="en-GB" baseline="0" dirty="0" smtClean="0"/>
              <a:t> </a:t>
            </a:r>
            <a:r>
              <a:rPr lang="en-GB" dirty="0" smtClean="0"/>
              <a:t>pushchair</a:t>
            </a:r>
            <a:r>
              <a:rPr lang="en-GB" baseline="0" dirty="0" smtClean="0"/>
              <a:t> </a:t>
            </a:r>
            <a:r>
              <a:rPr lang="en-GB" dirty="0" smtClean="0"/>
              <a:t>plus</a:t>
            </a:r>
            <a:r>
              <a:rPr lang="en-GB" baseline="0" dirty="0" smtClean="0"/>
              <a:t> </a:t>
            </a:r>
            <a:r>
              <a:rPr lang="en-GB" dirty="0" smtClean="0"/>
              <a:t>sufficient</a:t>
            </a:r>
            <a:r>
              <a:rPr lang="en-GB" baseline="0" dirty="0" smtClean="0"/>
              <a:t> </a:t>
            </a:r>
            <a:r>
              <a:rPr lang="en-GB" dirty="0" smtClean="0"/>
              <a:t>financial</a:t>
            </a:r>
            <a:r>
              <a:rPr lang="en-GB" baseline="0" dirty="0" smtClean="0"/>
              <a:t> </a:t>
            </a:r>
            <a:r>
              <a:rPr lang="en-GB" dirty="0" smtClean="0"/>
              <a:t>assistance</a:t>
            </a:r>
            <a:r>
              <a:rPr lang="en-GB" baseline="0" dirty="0" smtClean="0"/>
              <a:t> </a:t>
            </a:r>
            <a:r>
              <a:rPr lang="en-GB" dirty="0" smtClean="0"/>
              <a:t>to</a:t>
            </a:r>
            <a:r>
              <a:rPr lang="en-GB" baseline="0" dirty="0" smtClean="0"/>
              <a:t> </a:t>
            </a:r>
            <a:r>
              <a:rPr lang="en-GB" dirty="0" smtClean="0"/>
              <a:t>pay</a:t>
            </a:r>
            <a:r>
              <a:rPr lang="en-GB" baseline="0" dirty="0" smtClean="0"/>
              <a:t> </a:t>
            </a:r>
            <a:r>
              <a:rPr lang="en-GB" dirty="0" smtClean="0"/>
              <a:t>for</a:t>
            </a:r>
            <a:r>
              <a:rPr lang="en-GB" baseline="0" dirty="0" smtClean="0"/>
              <a:t> </a:t>
            </a:r>
            <a:r>
              <a:rPr lang="en-GB" dirty="0" smtClean="0"/>
              <a:t>a</a:t>
            </a:r>
            <a:r>
              <a:rPr lang="en-GB" baseline="0" dirty="0" smtClean="0"/>
              <a:t> </a:t>
            </a:r>
            <a:r>
              <a:rPr lang="en-GB" dirty="0" smtClean="0"/>
              <a:t>car</a:t>
            </a:r>
            <a:r>
              <a:rPr lang="en-GB" baseline="0" dirty="0" smtClean="0"/>
              <a:t> </a:t>
            </a:r>
            <a:r>
              <a:rPr lang="en-GB" dirty="0" smtClean="0"/>
              <a:t>seat,</a:t>
            </a:r>
            <a:r>
              <a:rPr lang="en-GB" baseline="0" dirty="0" smtClean="0"/>
              <a:t> </a:t>
            </a:r>
            <a:r>
              <a:rPr lang="en-GB" dirty="0" smtClean="0"/>
              <a:t>a</a:t>
            </a:r>
            <a:r>
              <a:rPr lang="en-GB" baseline="0" dirty="0" smtClean="0"/>
              <a:t> </a:t>
            </a:r>
            <a:r>
              <a:rPr lang="en-GB" dirty="0" smtClean="0"/>
              <a:t>bunk</a:t>
            </a:r>
            <a:r>
              <a:rPr lang="en-GB" baseline="0" dirty="0" smtClean="0"/>
              <a:t> </a:t>
            </a:r>
            <a:r>
              <a:rPr lang="en-GB" dirty="0" smtClean="0"/>
              <a:t>bed,</a:t>
            </a:r>
            <a:r>
              <a:rPr lang="en-GB" baseline="0" dirty="0" smtClean="0"/>
              <a:t> </a:t>
            </a:r>
            <a:r>
              <a:rPr lang="en-GB" dirty="0" smtClean="0"/>
              <a:t>a</a:t>
            </a:r>
            <a:r>
              <a:rPr lang="en-GB" baseline="0" dirty="0" smtClean="0"/>
              <a:t> </a:t>
            </a:r>
            <a:r>
              <a:rPr lang="en-GB" dirty="0" smtClean="0"/>
              <a:t>cooker</a:t>
            </a:r>
            <a:r>
              <a:rPr lang="en-GB" baseline="0" dirty="0" smtClean="0"/>
              <a:t> </a:t>
            </a:r>
            <a:r>
              <a:rPr lang="en-GB" dirty="0" smtClean="0"/>
              <a:t>and</a:t>
            </a:r>
            <a:r>
              <a:rPr lang="en-GB" baseline="0" dirty="0" smtClean="0"/>
              <a:t> </a:t>
            </a:r>
            <a:r>
              <a:rPr lang="en-GB" dirty="0" smtClean="0"/>
              <a:t>a</a:t>
            </a:r>
            <a:r>
              <a:rPr lang="en-GB" baseline="0" dirty="0" smtClean="0"/>
              <a:t> </a:t>
            </a:r>
            <a:r>
              <a:rPr lang="en-GB" dirty="0" smtClean="0"/>
              <a:t>fridge.</a:t>
            </a:r>
            <a:r>
              <a:rPr lang="en-GB" baseline="0" dirty="0" smtClean="0"/>
              <a:t> </a:t>
            </a:r>
            <a:r>
              <a:rPr lang="en-GB" dirty="0" smtClean="0"/>
              <a:t>She</a:t>
            </a:r>
            <a:r>
              <a:rPr lang="en-GB" baseline="0" dirty="0" smtClean="0"/>
              <a:t> </a:t>
            </a:r>
            <a:r>
              <a:rPr lang="en-GB" dirty="0" smtClean="0"/>
              <a:t>says,</a:t>
            </a:r>
            <a:r>
              <a:rPr lang="en-GB" baseline="0" dirty="0" smtClean="0"/>
              <a:t>  </a:t>
            </a:r>
            <a:r>
              <a:rPr lang="en-GB" dirty="0" smtClean="0"/>
              <a:t>‘I</a:t>
            </a:r>
            <a:r>
              <a:rPr lang="en-GB" baseline="0" dirty="0" smtClean="0"/>
              <a:t> </a:t>
            </a:r>
            <a:r>
              <a:rPr lang="en-GB" dirty="0" smtClean="0"/>
              <a:t>know</a:t>
            </a:r>
            <a:r>
              <a:rPr lang="en-GB" baseline="0" dirty="0" smtClean="0"/>
              <a:t> </a:t>
            </a:r>
            <a:r>
              <a:rPr lang="en-GB" dirty="0" smtClean="0"/>
              <a:t>how</a:t>
            </a:r>
            <a:r>
              <a:rPr lang="en-GB" baseline="0" dirty="0" smtClean="0"/>
              <a:t> </a:t>
            </a:r>
            <a:r>
              <a:rPr lang="en-GB" dirty="0" smtClean="0"/>
              <a:t>it</a:t>
            </a:r>
            <a:r>
              <a:rPr lang="en-GB" baseline="0" dirty="0" smtClean="0"/>
              <a:t> </a:t>
            </a:r>
            <a:r>
              <a:rPr lang="en-GB" dirty="0" smtClean="0"/>
              <a:t>feels</a:t>
            </a:r>
            <a:r>
              <a:rPr lang="en-GB" baseline="0" dirty="0" smtClean="0"/>
              <a:t> </a:t>
            </a:r>
            <a:r>
              <a:rPr lang="en-GB" dirty="0" smtClean="0"/>
              <a:t>to</a:t>
            </a:r>
            <a:r>
              <a:rPr lang="en-GB" baseline="0" dirty="0" smtClean="0"/>
              <a:t> </a:t>
            </a:r>
            <a:r>
              <a:rPr lang="en-GB" dirty="0" smtClean="0"/>
              <a:t>have</a:t>
            </a:r>
            <a:r>
              <a:rPr lang="en-GB" baseline="0" dirty="0" smtClean="0"/>
              <a:t> </a:t>
            </a:r>
            <a:r>
              <a:rPr lang="en-GB" dirty="0" smtClean="0"/>
              <a:t>nothing</a:t>
            </a:r>
            <a:r>
              <a:rPr lang="en-GB" baseline="0" dirty="0" smtClean="0"/>
              <a:t> </a:t>
            </a:r>
            <a:r>
              <a:rPr lang="en-GB" dirty="0" smtClean="0"/>
              <a:t>and</a:t>
            </a:r>
            <a:r>
              <a:rPr lang="en-GB" baseline="0" dirty="0" smtClean="0"/>
              <a:t> </a:t>
            </a:r>
            <a:r>
              <a:rPr lang="en-GB" dirty="0" smtClean="0"/>
              <a:t>to</a:t>
            </a:r>
            <a:r>
              <a:rPr lang="en-GB" baseline="0" dirty="0" smtClean="0"/>
              <a:t> </a:t>
            </a:r>
            <a:r>
              <a:rPr lang="en-GB" dirty="0" smtClean="0"/>
              <a:t>rely</a:t>
            </a:r>
            <a:r>
              <a:rPr lang="en-GB" baseline="0" dirty="0" smtClean="0"/>
              <a:t> </a:t>
            </a:r>
            <a:r>
              <a:rPr lang="en-GB" dirty="0" smtClean="0"/>
              <a:t>on</a:t>
            </a:r>
            <a:r>
              <a:rPr lang="en-GB" baseline="0" dirty="0" smtClean="0"/>
              <a:t> </a:t>
            </a:r>
            <a:r>
              <a:rPr lang="en-GB" dirty="0" smtClean="0"/>
              <a:t>charity.</a:t>
            </a:r>
            <a:r>
              <a:rPr lang="en-GB" baseline="0" dirty="0" smtClean="0"/>
              <a:t> </a:t>
            </a:r>
            <a:r>
              <a:rPr lang="en-GB" dirty="0" smtClean="0"/>
              <a:t>At</a:t>
            </a:r>
            <a:r>
              <a:rPr lang="en-GB" baseline="0" dirty="0" smtClean="0"/>
              <a:t> </a:t>
            </a:r>
            <a:r>
              <a:rPr lang="en-GB" dirty="0" smtClean="0"/>
              <a:t>first</a:t>
            </a:r>
            <a:r>
              <a:rPr lang="en-GB" baseline="0" dirty="0" smtClean="0"/>
              <a:t> </a:t>
            </a:r>
            <a:r>
              <a:rPr lang="en-GB" dirty="0" smtClean="0"/>
              <a:t>my</a:t>
            </a:r>
            <a:r>
              <a:rPr lang="en-GB" baseline="0" dirty="0" smtClean="0"/>
              <a:t> </a:t>
            </a:r>
            <a:r>
              <a:rPr lang="en-GB" dirty="0" smtClean="0"/>
              <a:t>pride</a:t>
            </a:r>
            <a:r>
              <a:rPr lang="en-GB" baseline="0" dirty="0" smtClean="0"/>
              <a:t> </a:t>
            </a:r>
            <a:r>
              <a:rPr lang="en-GB" dirty="0" smtClean="0"/>
              <a:t>made</a:t>
            </a:r>
            <a:r>
              <a:rPr lang="en-GB" baseline="0" dirty="0" smtClean="0"/>
              <a:t> </a:t>
            </a:r>
            <a:r>
              <a:rPr lang="en-GB" dirty="0" smtClean="0"/>
              <a:t>it</a:t>
            </a:r>
            <a:r>
              <a:rPr lang="en-GB" baseline="0" dirty="0" smtClean="0"/>
              <a:t> </a:t>
            </a:r>
            <a:r>
              <a:rPr lang="en-GB" dirty="0" smtClean="0"/>
              <a:t>difficult</a:t>
            </a:r>
            <a:r>
              <a:rPr lang="en-GB" baseline="0" dirty="0" smtClean="0"/>
              <a:t> </a:t>
            </a:r>
            <a:r>
              <a:rPr lang="en-GB" dirty="0" smtClean="0"/>
              <a:t>to</a:t>
            </a:r>
            <a:r>
              <a:rPr lang="en-GB" baseline="0" dirty="0" smtClean="0"/>
              <a:t> </a:t>
            </a:r>
            <a:r>
              <a:rPr lang="en-GB" dirty="0" smtClean="0"/>
              <a:t>accept</a:t>
            </a:r>
            <a:r>
              <a:rPr lang="en-GB" baseline="0" dirty="0" smtClean="0"/>
              <a:t> </a:t>
            </a:r>
            <a:r>
              <a:rPr lang="en-GB" dirty="0" smtClean="0"/>
              <a:t>help</a:t>
            </a:r>
            <a:r>
              <a:rPr lang="en-GB" baseline="0" dirty="0" smtClean="0"/>
              <a:t> </a:t>
            </a:r>
            <a:r>
              <a:rPr lang="en-GB" dirty="0" smtClean="0"/>
              <a:t>but</a:t>
            </a:r>
            <a:r>
              <a:rPr lang="en-GB" baseline="0" dirty="0" smtClean="0"/>
              <a:t> </a:t>
            </a:r>
            <a:r>
              <a:rPr lang="en-GB" dirty="0" smtClean="0"/>
              <a:t>you</a:t>
            </a:r>
            <a:r>
              <a:rPr lang="en-GB" baseline="0" dirty="0" smtClean="0"/>
              <a:t> </a:t>
            </a:r>
            <a:r>
              <a:rPr lang="en-GB" dirty="0" smtClean="0"/>
              <a:t>treated me</a:t>
            </a:r>
            <a:r>
              <a:rPr lang="en-GB" baseline="0" dirty="0" smtClean="0"/>
              <a:t> </a:t>
            </a:r>
            <a:r>
              <a:rPr lang="en-GB" dirty="0" smtClean="0"/>
              <a:t>with</a:t>
            </a:r>
            <a:r>
              <a:rPr lang="en-GB" baseline="0" dirty="0" smtClean="0"/>
              <a:t> </a:t>
            </a:r>
            <a:r>
              <a:rPr lang="en-GB" dirty="0" smtClean="0"/>
              <a:t>dignity</a:t>
            </a:r>
            <a:r>
              <a:rPr lang="en-GB" baseline="0" dirty="0" smtClean="0"/>
              <a:t> </a:t>
            </a:r>
            <a:r>
              <a:rPr lang="en-GB" dirty="0" smtClean="0"/>
              <a:t>so that</a:t>
            </a:r>
            <a:r>
              <a:rPr lang="en-GB" baseline="0" dirty="0" smtClean="0"/>
              <a:t> </a:t>
            </a:r>
            <a:r>
              <a:rPr lang="en-GB" dirty="0" smtClean="0"/>
              <a:t>I</a:t>
            </a:r>
            <a:r>
              <a:rPr lang="en-GB" baseline="0" dirty="0" smtClean="0"/>
              <a:t> </a:t>
            </a:r>
            <a:r>
              <a:rPr lang="en-GB" dirty="0" smtClean="0"/>
              <a:t>was</a:t>
            </a:r>
            <a:r>
              <a:rPr lang="en-GB" baseline="0" dirty="0" smtClean="0"/>
              <a:t> </a:t>
            </a:r>
            <a:r>
              <a:rPr lang="en-GB" dirty="0" smtClean="0"/>
              <a:t>able</a:t>
            </a:r>
            <a:r>
              <a:rPr lang="en-GB" baseline="0" dirty="0" smtClean="0"/>
              <a:t> </a:t>
            </a:r>
            <a:r>
              <a:rPr lang="en-GB" dirty="0" smtClean="0"/>
              <a:t>to</a:t>
            </a:r>
            <a:r>
              <a:rPr lang="en-GB" baseline="0" dirty="0" smtClean="0"/>
              <a:t> </a:t>
            </a:r>
            <a:r>
              <a:rPr lang="en-GB" dirty="0" smtClean="0"/>
              <a:t>receive</a:t>
            </a:r>
            <a:r>
              <a:rPr lang="en-GB" baseline="0" dirty="0" smtClean="0"/>
              <a:t> t</a:t>
            </a:r>
            <a:r>
              <a:rPr lang="en-GB" dirty="0" smtClean="0"/>
              <a:t>hings.</a:t>
            </a:r>
            <a:r>
              <a:rPr lang="en-GB" baseline="0" dirty="0" smtClean="0"/>
              <a:t> </a:t>
            </a:r>
            <a:r>
              <a:rPr lang="en-GB" dirty="0" smtClean="0"/>
              <a:t>I was</a:t>
            </a:r>
            <a:r>
              <a:rPr lang="en-GB" baseline="0" dirty="0" smtClean="0"/>
              <a:t> </a:t>
            </a:r>
            <a:r>
              <a:rPr lang="en-GB" dirty="0" smtClean="0"/>
              <a:t>overwhelmed</a:t>
            </a:r>
            <a:r>
              <a:rPr lang="en-GB" baseline="0" dirty="0" smtClean="0"/>
              <a:t> </a:t>
            </a:r>
            <a:r>
              <a:rPr lang="en-GB" dirty="0" smtClean="0"/>
              <a:t>by</a:t>
            </a:r>
            <a:r>
              <a:rPr lang="en-GB" baseline="0" dirty="0" smtClean="0"/>
              <a:t> </a:t>
            </a:r>
            <a:r>
              <a:rPr lang="en-GB" dirty="0" smtClean="0"/>
              <a:t>your</a:t>
            </a:r>
            <a:r>
              <a:rPr lang="en-GB" baseline="0" dirty="0" smtClean="0"/>
              <a:t> </a:t>
            </a:r>
            <a:r>
              <a:rPr lang="en-GB" dirty="0" smtClean="0"/>
              <a:t>understanding and</a:t>
            </a:r>
            <a:r>
              <a:rPr lang="en-GB" baseline="0" dirty="0" smtClean="0"/>
              <a:t> </a:t>
            </a:r>
            <a:r>
              <a:rPr lang="en-GB" dirty="0" smtClean="0"/>
              <a:t>just</a:t>
            </a:r>
            <a:r>
              <a:rPr lang="en-GB" baseline="0" dirty="0" smtClean="0"/>
              <a:t> </a:t>
            </a:r>
            <a:r>
              <a:rPr lang="en-GB" dirty="0" smtClean="0"/>
              <a:t>want</a:t>
            </a:r>
            <a:r>
              <a:rPr lang="en-GB" baseline="0" dirty="0" smtClean="0"/>
              <a:t> </a:t>
            </a:r>
            <a:r>
              <a:rPr lang="en-GB" dirty="0" smtClean="0"/>
              <a:t>to</a:t>
            </a:r>
            <a:r>
              <a:rPr lang="en-GB" baseline="0" dirty="0" smtClean="0"/>
              <a:t> </a:t>
            </a:r>
            <a:r>
              <a:rPr lang="en-GB" dirty="0" smtClean="0"/>
              <a:t>return</a:t>
            </a:r>
            <a:r>
              <a:rPr lang="en-GB" baseline="0" dirty="0" smtClean="0"/>
              <a:t> </a:t>
            </a:r>
            <a:r>
              <a:rPr lang="en-GB" dirty="0" smtClean="0"/>
              <a:t>gifts</a:t>
            </a:r>
            <a:r>
              <a:rPr lang="en-GB" baseline="0" dirty="0" smtClean="0"/>
              <a:t> </a:t>
            </a:r>
            <a:r>
              <a:rPr lang="en-GB" dirty="0" smtClean="0"/>
              <a:t>to</a:t>
            </a:r>
            <a:r>
              <a:rPr lang="en-GB" baseline="0" dirty="0" smtClean="0"/>
              <a:t> </a:t>
            </a:r>
            <a:r>
              <a:rPr lang="en-GB" dirty="0" smtClean="0"/>
              <a:t>you</a:t>
            </a:r>
            <a:r>
              <a:rPr lang="en-GB" baseline="0" dirty="0" smtClean="0"/>
              <a:t> </a:t>
            </a:r>
            <a:r>
              <a:rPr lang="en-GB" dirty="0" smtClean="0"/>
              <a:t>so</a:t>
            </a:r>
            <a:r>
              <a:rPr lang="en-GB" baseline="0" dirty="0" smtClean="0"/>
              <a:t> </a:t>
            </a:r>
            <a:r>
              <a:rPr lang="en-GB" dirty="0" smtClean="0"/>
              <a:t>you</a:t>
            </a:r>
            <a:r>
              <a:rPr lang="en-GB" baseline="0" dirty="0" smtClean="0"/>
              <a:t> </a:t>
            </a:r>
            <a:r>
              <a:rPr lang="en-GB" dirty="0" smtClean="0"/>
              <a:t>can</a:t>
            </a:r>
            <a:r>
              <a:rPr lang="en-GB" baseline="0" dirty="0" smtClean="0"/>
              <a:t> </a:t>
            </a:r>
            <a:r>
              <a:rPr lang="en-GB" dirty="0" smtClean="0"/>
              <a:t>help others</a:t>
            </a:r>
            <a:r>
              <a:rPr lang="en-GB" baseline="0" dirty="0" smtClean="0"/>
              <a:t> </a:t>
            </a:r>
            <a:r>
              <a:rPr lang="en-GB" dirty="0" smtClean="0"/>
              <a:t>who</a:t>
            </a:r>
            <a:r>
              <a:rPr lang="en-GB" baseline="0" dirty="0" smtClean="0"/>
              <a:t> </a:t>
            </a:r>
            <a:r>
              <a:rPr lang="en-GB" dirty="0" smtClean="0"/>
              <a:t>are</a:t>
            </a:r>
            <a:r>
              <a:rPr lang="en-GB" baseline="0" dirty="0" smtClean="0"/>
              <a:t> </a:t>
            </a:r>
            <a:r>
              <a:rPr lang="en-GB" dirty="0" smtClean="0"/>
              <a:t>now in</a:t>
            </a:r>
            <a:r>
              <a:rPr lang="en-GB" baseline="0" dirty="0" smtClean="0"/>
              <a:t> </a:t>
            </a:r>
            <a:r>
              <a:rPr lang="en-GB" dirty="0" smtClean="0"/>
              <a:t>the</a:t>
            </a:r>
            <a:r>
              <a:rPr lang="en-GB" baseline="0" dirty="0" smtClean="0"/>
              <a:t> </a:t>
            </a:r>
            <a:r>
              <a:rPr lang="en-GB" dirty="0" smtClean="0"/>
              <a:t>position</a:t>
            </a:r>
            <a:r>
              <a:rPr lang="en-GB" baseline="0" dirty="0" smtClean="0"/>
              <a:t> </a:t>
            </a:r>
            <a:r>
              <a:rPr lang="en-GB" dirty="0" smtClean="0"/>
              <a:t>I</a:t>
            </a:r>
            <a:r>
              <a:rPr lang="en-GB" baseline="0" dirty="0" smtClean="0"/>
              <a:t> </a:t>
            </a:r>
            <a:r>
              <a:rPr lang="en-GB" dirty="0" smtClean="0"/>
              <a:t>once</a:t>
            </a:r>
            <a:r>
              <a:rPr lang="en-GB" baseline="0" dirty="0" smtClean="0"/>
              <a:t> </a:t>
            </a:r>
            <a:r>
              <a:rPr lang="en-GB" dirty="0" smtClean="0"/>
              <a:t>was. Now,</a:t>
            </a:r>
            <a:r>
              <a:rPr lang="en-GB" baseline="0" dirty="0" smtClean="0"/>
              <a:t> </a:t>
            </a:r>
            <a:r>
              <a:rPr lang="en-GB" dirty="0" smtClean="0"/>
              <a:t>I</a:t>
            </a:r>
            <a:r>
              <a:rPr lang="en-GB" baseline="0" dirty="0" smtClean="0"/>
              <a:t> </a:t>
            </a:r>
            <a:r>
              <a:rPr lang="en-GB" dirty="0" smtClean="0"/>
              <a:t>am</a:t>
            </a:r>
            <a:r>
              <a:rPr lang="en-GB" baseline="0" dirty="0" smtClean="0"/>
              <a:t> </a:t>
            </a:r>
            <a:r>
              <a:rPr lang="en-GB" dirty="0" smtClean="0"/>
              <a:t>back</a:t>
            </a:r>
            <a:r>
              <a:rPr lang="en-GB" baseline="0" dirty="0" smtClean="0"/>
              <a:t> </a:t>
            </a:r>
            <a:r>
              <a:rPr lang="en-GB" dirty="0" smtClean="0"/>
              <a:t>on my</a:t>
            </a:r>
            <a:r>
              <a:rPr lang="en-GB" baseline="0" dirty="0" smtClean="0"/>
              <a:t> </a:t>
            </a:r>
            <a:r>
              <a:rPr lang="en-GB" dirty="0" smtClean="0"/>
              <a:t>feet, and</a:t>
            </a:r>
            <a:r>
              <a:rPr lang="en-GB" baseline="0" dirty="0" smtClean="0"/>
              <a:t> </a:t>
            </a:r>
            <a:r>
              <a:rPr lang="en-GB" dirty="0" smtClean="0"/>
              <a:t>if</a:t>
            </a:r>
            <a:r>
              <a:rPr lang="en-GB" baseline="0" dirty="0" smtClean="0"/>
              <a:t> </a:t>
            </a:r>
            <a:r>
              <a:rPr lang="en-GB" dirty="0" smtClean="0"/>
              <a:t>I could</a:t>
            </a:r>
            <a:r>
              <a:rPr lang="en-GB" baseline="0" dirty="0" smtClean="0"/>
              <a:t> </a:t>
            </a:r>
            <a:r>
              <a:rPr lang="en-GB" dirty="0" smtClean="0"/>
              <a:t>I’d</a:t>
            </a:r>
            <a:r>
              <a:rPr lang="en-GB" baseline="0" dirty="0" smtClean="0"/>
              <a:t> </a:t>
            </a:r>
            <a:r>
              <a:rPr lang="en-GB" dirty="0" smtClean="0"/>
              <a:t>spend</a:t>
            </a:r>
            <a:r>
              <a:rPr lang="en-GB" baseline="0" dirty="0" smtClean="0"/>
              <a:t> </a:t>
            </a:r>
            <a:r>
              <a:rPr lang="en-GB" dirty="0" smtClean="0"/>
              <a:t>a</a:t>
            </a:r>
            <a:r>
              <a:rPr lang="en-GB" baseline="0" dirty="0" smtClean="0"/>
              <a:t> </a:t>
            </a:r>
            <a:r>
              <a:rPr lang="en-GB" dirty="0" smtClean="0"/>
              <a:t>fortune</a:t>
            </a:r>
            <a:r>
              <a:rPr lang="en-GB" baseline="0" dirty="0" smtClean="0"/>
              <a:t> </a:t>
            </a:r>
            <a:r>
              <a:rPr lang="en-GB" dirty="0" smtClean="0"/>
              <a:t>in</a:t>
            </a:r>
            <a:r>
              <a:rPr lang="en-GB" baseline="0" dirty="0" smtClean="0"/>
              <a:t> </a:t>
            </a:r>
            <a:r>
              <a:rPr lang="en-GB" dirty="0" smtClean="0"/>
              <a:t>shops</a:t>
            </a:r>
            <a:r>
              <a:rPr lang="en-GB" baseline="0" dirty="0" smtClean="0"/>
              <a:t> </a:t>
            </a:r>
            <a:r>
              <a:rPr lang="en-GB" dirty="0" smtClean="0"/>
              <a:t>and</a:t>
            </a:r>
            <a:r>
              <a:rPr lang="en-GB" baseline="0" dirty="0" smtClean="0"/>
              <a:t> </a:t>
            </a:r>
            <a:r>
              <a:rPr lang="en-GB" dirty="0" smtClean="0"/>
              <a:t>give</a:t>
            </a:r>
            <a:r>
              <a:rPr lang="en-GB" baseline="0" dirty="0" smtClean="0"/>
              <a:t> </a:t>
            </a:r>
            <a:r>
              <a:rPr lang="en-GB" dirty="0" smtClean="0"/>
              <a:t>it</a:t>
            </a:r>
            <a:r>
              <a:rPr lang="en-GB" baseline="0" dirty="0" smtClean="0"/>
              <a:t> </a:t>
            </a:r>
            <a:r>
              <a:rPr lang="en-GB" dirty="0" smtClean="0"/>
              <a:t>all to</a:t>
            </a:r>
            <a:r>
              <a:rPr lang="en-GB" baseline="0" dirty="0" smtClean="0"/>
              <a:t> </a:t>
            </a:r>
            <a:r>
              <a:rPr lang="en-GB" dirty="0" smtClean="0"/>
              <a:t>you.’</a:t>
            </a:r>
          </a:p>
          <a:p>
            <a:endParaRPr lang="en-GB" dirty="0" smtClean="0"/>
          </a:p>
          <a:p>
            <a:r>
              <a:rPr lang="en-GB" dirty="0" smtClean="0"/>
              <a:t>Marsha is now	studying for her Master’s Degree in Nursing at the University</a:t>
            </a:r>
            <a:r>
              <a:rPr lang="en-GB" baseline="0" dirty="0" smtClean="0"/>
              <a:t> </a:t>
            </a:r>
            <a:r>
              <a:rPr lang="en-GB" dirty="0" smtClean="0"/>
              <a:t>of Wolverhampton as well as bringing up</a:t>
            </a:r>
            <a:r>
              <a:rPr lang="en-GB" baseline="0" dirty="0" smtClean="0"/>
              <a:t> h</a:t>
            </a:r>
            <a:r>
              <a:rPr lang="en-GB" dirty="0" smtClean="0"/>
              <a:t>er children.</a:t>
            </a:r>
            <a:r>
              <a:rPr lang="en-GB" baseline="0" dirty="0" smtClean="0"/>
              <a:t> Her income on arrival was not enough to support her and her young children without the support of charities.</a:t>
            </a:r>
            <a:endParaRPr lang="en-GB" dirty="0" smtClean="0"/>
          </a:p>
          <a:p>
            <a:endParaRPr lang="en-GB" b="0" dirty="0" smtClean="0"/>
          </a:p>
        </p:txBody>
      </p:sp>
      <p:sp>
        <p:nvSpPr>
          <p:cNvPr id="4" name="Slide Number Placeholder 3"/>
          <p:cNvSpPr>
            <a:spLocks noGrp="1"/>
          </p:cNvSpPr>
          <p:nvPr>
            <p:ph type="sldNum" sz="quarter" idx="10"/>
          </p:nvPr>
        </p:nvSpPr>
        <p:spPr/>
        <p:txBody>
          <a:bodyPr/>
          <a:lstStyle/>
          <a:p>
            <a:fld id="{C0FF31F8-92D4-4244-A415-F15FD6B170A0}" type="slidenum">
              <a:rPr lang="en-GB" smtClean="0"/>
              <a:t>5</a:t>
            </a:fld>
            <a:endParaRPr lang="en-GB"/>
          </a:p>
        </p:txBody>
      </p:sp>
    </p:spTree>
    <p:extLst>
      <p:ext uri="{BB962C8B-B14F-4D97-AF65-F5344CB8AC3E}">
        <p14:creationId xmlns:p14="http://schemas.microsoft.com/office/powerpoint/2010/main" val="297425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Modern Slavery can t</a:t>
            </a:r>
            <a:r>
              <a:rPr lang="en-GB" baseline="0" dirty="0" smtClean="0"/>
              <a:t>a</a:t>
            </a:r>
            <a:r>
              <a:rPr lang="en-GB" dirty="0" smtClean="0"/>
              <a:t>ke many forms</a:t>
            </a:r>
            <a:r>
              <a:rPr lang="en-GB" baseline="0" dirty="0" smtClean="0"/>
              <a:t> the Walk Free Foundation defines modern Slavery as </a:t>
            </a:r>
            <a:r>
              <a:rPr lang="en-GB" sz="1200" b="0" i="0" u="none" strike="noStrike" kern="1200" dirty="0" smtClean="0">
                <a:solidFill>
                  <a:schemeClr val="tx1"/>
                </a:solidFill>
                <a:effectLst/>
                <a:latin typeface="+mn-lt"/>
                <a:ea typeface="+mn-ea"/>
                <a:cs typeface="+mn-cs"/>
              </a:rPr>
              <a:t>"situations of exploitation that a person cannot refuse or leave because of threats, violence, coercion, abuse of power or deception“</a:t>
            </a:r>
          </a:p>
          <a:p>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This means modern</a:t>
            </a:r>
            <a:r>
              <a:rPr lang="en-GB" sz="1200" b="0" i="0" u="none" strike="noStrike" kern="1200" baseline="0" dirty="0" smtClean="0">
                <a:solidFill>
                  <a:schemeClr val="tx1"/>
                </a:solidFill>
                <a:effectLst/>
                <a:latin typeface="+mn-lt"/>
                <a:ea typeface="+mn-ea"/>
                <a:cs typeface="+mn-cs"/>
              </a:rPr>
              <a:t> slavery can include:</a:t>
            </a:r>
          </a:p>
          <a:p>
            <a:r>
              <a:rPr lang="en-GB" sz="1200" b="0" i="0" u="none" strike="noStrike" kern="1200" baseline="0" dirty="0" smtClean="0">
                <a:solidFill>
                  <a:schemeClr val="tx1"/>
                </a:solidFill>
                <a:effectLst/>
                <a:latin typeface="+mn-lt"/>
                <a:ea typeface="+mn-ea"/>
                <a:cs typeface="+mn-cs"/>
              </a:rPr>
              <a:t>Industry – people are forced to work long hours in dangerous unregulated conditions for little or no pay. If they try to leave they are threatened with or are the victim of violence.</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baseline="0" dirty="0" smtClean="0">
                <a:solidFill>
                  <a:schemeClr val="tx1"/>
                </a:solidFill>
                <a:effectLst/>
                <a:latin typeface="+mn-lt"/>
                <a:ea typeface="+mn-ea"/>
                <a:cs typeface="+mn-cs"/>
              </a:rPr>
              <a:t>Forced Marriage and Sexual Slavery – Predominantly women and children are offered work in other industries before being sold in brothels or individuals and forced to pay back their “debt” for living expenses and for the journey to their new residence. This takes place all over the world.</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baseline="0" dirty="0" smtClean="0">
                <a:solidFill>
                  <a:schemeClr val="tx1"/>
                </a:solidFill>
                <a:effectLst/>
                <a:latin typeface="+mn-lt"/>
                <a:ea typeface="+mn-ea"/>
                <a:cs typeface="+mn-cs"/>
              </a:rPr>
              <a:t>In homes – some modern slaves live in homes and private sites. There are regularly news stories about people forced to live in terrible conditions and work for free or for little money. These slaves are not in the public eye and are rarely seen on the street but are probably living in homes across the country. </a:t>
            </a:r>
          </a:p>
          <a:p>
            <a:endParaRPr lang="en-GB"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This is the story of one modern slave who was supported by Brushstrokes, </a:t>
            </a:r>
            <a:r>
              <a:rPr lang="en-GB" sz="1200" kern="1200" dirty="0" smtClean="0">
                <a:solidFill>
                  <a:schemeClr val="tx1"/>
                </a:solidFill>
                <a:effectLst/>
                <a:latin typeface="+mn-lt"/>
                <a:ea typeface="+mn-ea"/>
                <a:cs typeface="+mn-cs"/>
              </a:rPr>
              <a:t>Bill was 19 years old when Brushstrokes first met him on his doorstep. He had been trafficked in to the UK when he was nine and forced into slavery where he sustained lifelong physical and mental injuries. He never went to school and taught himself how to read and write. He escaped two years before we met him. Our support transformed his life. We helped him into education and he gained GCSE’s in Maths and English. We supported him to claim Criminal Injuries compensation. We dealt with all correspondence on his behalf and he was awarded £30,909.00 from the Criminal Injuries Compensation Authority (CICA), which was enough to pay for his course to become a gas engineer.</a:t>
            </a:r>
          </a:p>
          <a:p>
            <a:endParaRPr lang="en-GB" sz="1200" b="0" i="0" u="none" strike="noStrike" kern="1200" baseline="0" dirty="0" smtClean="0">
              <a:solidFill>
                <a:schemeClr val="tx1"/>
              </a:solidFill>
              <a:effectLst/>
              <a:latin typeface="+mn-lt"/>
              <a:ea typeface="+mn-ea"/>
              <a:cs typeface="+mn-cs"/>
            </a:endParaRPr>
          </a:p>
          <a:p>
            <a:endParaRPr lang="en-GB" sz="1200" b="0" i="0" u="none" strike="noStrike" kern="1200" baseline="0" dirty="0" smtClean="0">
              <a:solidFill>
                <a:schemeClr val="tx1"/>
              </a:solidFill>
              <a:effectLst/>
              <a:latin typeface="+mn-lt"/>
              <a:ea typeface="+mn-ea"/>
              <a:cs typeface="+mn-cs"/>
            </a:endParaRPr>
          </a:p>
          <a:p>
            <a:endParaRPr lang="en-GB" sz="1200" b="0" i="0" u="none" strike="noStrike"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0FF31F8-92D4-4244-A415-F15FD6B170A0}" type="slidenum">
              <a:rPr lang="en-GB" smtClean="0"/>
              <a:t>6</a:t>
            </a:fld>
            <a:endParaRPr lang="en-GB"/>
          </a:p>
        </p:txBody>
      </p:sp>
    </p:spTree>
    <p:extLst>
      <p:ext uri="{BB962C8B-B14F-4D97-AF65-F5344CB8AC3E}">
        <p14:creationId xmlns:p14="http://schemas.microsoft.com/office/powerpoint/2010/main" val="429297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223838"/>
            <a:ext cx="5953125" cy="3349625"/>
          </a:xfrm>
        </p:spPr>
      </p:sp>
      <p:sp>
        <p:nvSpPr>
          <p:cNvPr id="3" name="Notes Placeholder 2"/>
          <p:cNvSpPr>
            <a:spLocks noGrp="1"/>
          </p:cNvSpPr>
          <p:nvPr>
            <p:ph type="body" idx="1"/>
          </p:nvPr>
        </p:nvSpPr>
        <p:spPr>
          <a:xfrm>
            <a:off x="679768" y="3710081"/>
            <a:ext cx="5438140" cy="3908614"/>
          </a:xfrm>
        </p:spPr>
        <p:txBody>
          <a:bodyPr/>
          <a:lstStyle/>
          <a:p>
            <a:r>
              <a:rPr lang="en-GB" baseline="0" dirty="0" smtClean="0"/>
              <a:t>Britain has a long history of welcoming refugees, from the Huguenots fleeing religious persecution in France in the 1570’s and 1680’s. The welcome of 70,000 Jewish refugees prior to the outbreak of world war 2 including 10,000 children who arrived through the </a:t>
            </a:r>
            <a:r>
              <a:rPr lang="en-GB" baseline="0" dirty="0" err="1" smtClean="0"/>
              <a:t>Kindertransport</a:t>
            </a:r>
            <a:r>
              <a:rPr lang="en-GB" baseline="0" dirty="0" smtClean="0"/>
              <a:t> at the same time as the welcoming 4,000 children from the Basque region of Spain during the Spanish civil war in response to the bombing of civilians at Guernica. Later uprisings against soviet rule when approximately 20,000 Hungarians came to the UK in 1956 and following the 1973 by Ugandan Asians fleeing the regime of Idi Amin </a:t>
            </a:r>
          </a:p>
          <a:p>
            <a:r>
              <a:rPr lang="en-GB" baseline="0" dirty="0" smtClean="0"/>
              <a:t>Although many of these groups have faced opposition and at times racism over time they have been welcomed into UK and help form and the country that we recognise today. Here are some examples of individual contributions made by refugees.</a:t>
            </a:r>
            <a:endParaRPr lang="en-GB" dirty="0" smtClean="0"/>
          </a:p>
          <a:p>
            <a:r>
              <a:rPr lang="en-GB" dirty="0" smtClean="0"/>
              <a:t>Daniel Marot was invited by William</a:t>
            </a:r>
            <a:r>
              <a:rPr lang="en-GB" baseline="0" dirty="0" smtClean="0"/>
              <a:t> and Mary to work on Hampton Court Palace, this work included the gardens which have recently been restored and work on the interior of the palace </a:t>
            </a:r>
            <a:r>
              <a:rPr lang="en-GB" dirty="0" smtClean="0"/>
              <a:t>Hampton Court Palace</a:t>
            </a:r>
            <a:r>
              <a:rPr lang="en-GB" baseline="0" dirty="0" smtClean="0"/>
              <a:t> including the state rooms introducing what is now known as the William and Mary style to Britain </a:t>
            </a:r>
          </a:p>
          <a:p>
            <a:r>
              <a:rPr lang="en-GB" baseline="0" dirty="0" smtClean="0"/>
              <a:t>Michael Marks of Marks and Spencer was a Russian Refugee who arrived in Britain in 1882</a:t>
            </a:r>
          </a:p>
          <a:p>
            <a:r>
              <a:rPr lang="en-GB" baseline="0" dirty="0" smtClean="0"/>
              <a:t>Freddie Mercury Was born in Zanzibar but he and his family fled worsening tensions to settle in Middlesex other noted musicians who were refugees include Rita Ora – who was born in Kosovo during the Yugoslav wars but left at the age of 1 , M.I.A. whose Tamil parents fled Sri Lanka as political refugees. In addition to Carlos Acosta, a ballet dancer with Royal Ballet is a Cuban Refuge. All have made an impact on the culture and arts of Britain and the world.</a:t>
            </a:r>
          </a:p>
          <a:p>
            <a:r>
              <a:rPr lang="en-GB" baseline="0" dirty="0" smtClean="0"/>
              <a:t>Sigmund Freud and his Daughter Anna pioneers in psychoanalysis left Austria after the Nazi’s seized control of Austria for London with many members of their family although Sigmund Freud lost 4 sisters in concentration camps. </a:t>
            </a:r>
          </a:p>
          <a:p>
            <a:r>
              <a:rPr lang="en-GB" baseline="0" dirty="0" smtClean="0"/>
              <a:t>Professor Sir Ludwig Guttmann – founder of the Paralympics and the spinal injuries unit of Stoke Mandeville hospital, also fled the Nazi’s</a:t>
            </a:r>
          </a:p>
          <a:p>
            <a:r>
              <a:rPr lang="en-GB" baseline="0" dirty="0" smtClean="0"/>
              <a:t>Alek Wek fled the Civil War in Sudan with her family before becoming a supermodel and designer working with fashion houses across the world.</a:t>
            </a:r>
          </a:p>
        </p:txBody>
      </p:sp>
      <p:sp>
        <p:nvSpPr>
          <p:cNvPr id="4" name="Slide Number Placeholder 3"/>
          <p:cNvSpPr>
            <a:spLocks noGrp="1"/>
          </p:cNvSpPr>
          <p:nvPr>
            <p:ph type="sldNum" sz="quarter" idx="10"/>
          </p:nvPr>
        </p:nvSpPr>
        <p:spPr/>
        <p:txBody>
          <a:bodyPr/>
          <a:lstStyle/>
          <a:p>
            <a:fld id="{C0FF31F8-92D4-4244-A415-F15FD6B170A0}" type="slidenum">
              <a:rPr lang="en-GB" smtClean="0"/>
              <a:t>7</a:t>
            </a:fld>
            <a:endParaRPr lang="en-GB"/>
          </a:p>
        </p:txBody>
      </p:sp>
    </p:spTree>
    <p:extLst>
      <p:ext uri="{BB962C8B-B14F-4D97-AF65-F5344CB8AC3E}">
        <p14:creationId xmlns:p14="http://schemas.microsoft.com/office/powerpoint/2010/main" val="100111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story of </a:t>
            </a:r>
            <a:r>
              <a:rPr lang="en-GB" sz="1200" kern="1200" dirty="0" err="1" smtClean="0">
                <a:solidFill>
                  <a:schemeClr val="tx1"/>
                </a:solidFill>
                <a:effectLst/>
                <a:latin typeface="+mn-lt"/>
                <a:ea typeface="+mn-ea"/>
                <a:cs typeface="+mn-cs"/>
              </a:rPr>
              <a:t>Sheim</a:t>
            </a:r>
            <a:r>
              <a:rPr lang="en-GB" sz="1200" kern="1200" dirty="0" smtClean="0">
                <a:solidFill>
                  <a:schemeClr val="tx1"/>
                </a:solidFill>
                <a:effectLst/>
                <a:latin typeface="+mn-lt"/>
                <a:ea typeface="+mn-ea"/>
                <a:cs typeface="+mn-cs"/>
              </a:rPr>
              <a:t> and his family illustrates how effective</a:t>
            </a:r>
            <a:r>
              <a:rPr lang="en-GB" sz="1200" kern="1200" baseline="0" dirty="0" smtClean="0">
                <a:solidFill>
                  <a:schemeClr val="tx1"/>
                </a:solidFill>
                <a:effectLst/>
                <a:latin typeface="+mn-lt"/>
                <a:ea typeface="+mn-ea"/>
                <a:cs typeface="+mn-cs"/>
              </a:rPr>
              <a:t> the right support can be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Sheim</a:t>
            </a:r>
            <a:r>
              <a:rPr lang="en-GB" sz="1200" kern="1200" dirty="0" smtClean="0">
                <a:solidFill>
                  <a:schemeClr val="tx1"/>
                </a:solidFill>
                <a:effectLst/>
                <a:latin typeface="+mn-lt"/>
                <a:ea typeface="+mn-ea"/>
                <a:cs typeface="+mn-cs"/>
              </a:rPr>
              <a:t> was forced to flee Afghanistan because of his work as an interpreter for the United Nations. At risk from the Taliban and he had no choice but to move his family to a place of safety. That place of safety was Britain. Dispersed to Sandwell, they arrived in a poor state. Deeply traumatised, scarred by their previous experiences, with no knowledge of the UK and how our society works, friendless and alone except for each other. Only </a:t>
            </a:r>
            <a:r>
              <a:rPr lang="en-GB" sz="1200" kern="1200" dirty="0" err="1" smtClean="0">
                <a:solidFill>
                  <a:schemeClr val="tx1"/>
                </a:solidFill>
                <a:effectLst/>
                <a:latin typeface="+mn-lt"/>
                <a:ea typeface="+mn-ea"/>
                <a:cs typeface="+mn-cs"/>
              </a:rPr>
              <a:t>Sheim</a:t>
            </a:r>
            <a:r>
              <a:rPr lang="en-GB" sz="1200" kern="1200" dirty="0" smtClean="0">
                <a:solidFill>
                  <a:schemeClr val="tx1"/>
                </a:solidFill>
                <a:effectLst/>
                <a:latin typeface="+mn-lt"/>
                <a:ea typeface="+mn-ea"/>
                <a:cs typeface="+mn-cs"/>
              </a:rPr>
              <a:t> spoke English. Brushstrokes supported the family to find a place to live, beds to sleep on, essential goods like a cooker and furniture. Suitable schools were found for the children, Brushstrokes supported </a:t>
            </a:r>
            <a:r>
              <a:rPr lang="en-GB" sz="1200" kern="1200" dirty="0" err="1" smtClean="0">
                <a:solidFill>
                  <a:schemeClr val="tx1"/>
                </a:solidFill>
                <a:effectLst/>
                <a:latin typeface="+mn-lt"/>
                <a:ea typeface="+mn-ea"/>
                <a:cs typeface="+mn-cs"/>
              </a:rPr>
              <a:t>Sheim</a:t>
            </a:r>
            <a:r>
              <a:rPr lang="en-GB" sz="1200" kern="1200" dirty="0" smtClean="0">
                <a:solidFill>
                  <a:schemeClr val="tx1"/>
                </a:solidFill>
                <a:effectLst/>
                <a:latin typeface="+mn-lt"/>
                <a:ea typeface="+mn-ea"/>
                <a:cs typeface="+mn-cs"/>
              </a:rPr>
              <a:t> to navigate the benefits system and Mum was helped to find an English class. Brushstrokes also supported </a:t>
            </a:r>
            <a:r>
              <a:rPr lang="en-GB" sz="1200" kern="1200" dirty="0" err="1" smtClean="0">
                <a:solidFill>
                  <a:schemeClr val="tx1"/>
                </a:solidFill>
                <a:effectLst/>
                <a:latin typeface="+mn-lt"/>
                <a:ea typeface="+mn-ea"/>
                <a:cs typeface="+mn-cs"/>
              </a:rPr>
              <a:t>Sheim</a:t>
            </a:r>
            <a:r>
              <a:rPr lang="en-GB" sz="1200" kern="1200" dirty="0" smtClean="0">
                <a:solidFill>
                  <a:schemeClr val="tx1"/>
                </a:solidFill>
                <a:effectLst/>
                <a:latin typeface="+mn-lt"/>
                <a:ea typeface="+mn-ea"/>
                <a:cs typeface="+mn-cs"/>
              </a:rPr>
              <a:t> into a placement at a local housing association so his many talents wouldn't go to waste. He was offered a job giving him enormous self-worth, financial security and the opportunity to contribute. The family is now thriving as a direct result of this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a:t>
            </a:r>
            <a:r>
              <a:rPr lang="en-GB" sz="1200" kern="1200" dirty="0" err="1" smtClean="0">
                <a:solidFill>
                  <a:schemeClr val="tx1"/>
                </a:solidFill>
                <a:effectLst/>
                <a:latin typeface="+mn-lt"/>
                <a:ea typeface="+mn-ea"/>
                <a:cs typeface="+mn-cs"/>
              </a:rPr>
              <a:t>Sheim</a:t>
            </a:r>
            <a:r>
              <a:rPr lang="en-GB" sz="1200" kern="1200" dirty="0" smtClean="0">
                <a:solidFill>
                  <a:schemeClr val="tx1"/>
                </a:solidFill>
                <a:effectLst/>
                <a:latin typeface="+mn-lt"/>
                <a:ea typeface="+mn-ea"/>
                <a:cs typeface="+mn-cs"/>
              </a:rPr>
              <a:t> and many people like him it is the opportunity to contribute to their new home country, provide for their family and be valued for their skills and experience that can mean the most. Moving away from being dependent on others is essential to the self- worth of people in the immigration system.</a:t>
            </a:r>
          </a:p>
          <a:p>
            <a:endParaRPr lang="en-GB" dirty="0" smtClean="0"/>
          </a:p>
          <a:p>
            <a:r>
              <a:rPr lang="en-GB" dirty="0" smtClean="0"/>
              <a:t>This photo shows one</a:t>
            </a:r>
            <a:r>
              <a:rPr lang="en-GB" baseline="0" dirty="0" smtClean="0"/>
              <a:t> of the ESOL (English for speakers of other languages) classes held at Brushstrokes in Sandwell throughout the year.</a:t>
            </a:r>
            <a:endParaRPr lang="en-GB" dirty="0"/>
          </a:p>
        </p:txBody>
      </p:sp>
      <p:sp>
        <p:nvSpPr>
          <p:cNvPr id="4" name="Slide Number Placeholder 3"/>
          <p:cNvSpPr>
            <a:spLocks noGrp="1"/>
          </p:cNvSpPr>
          <p:nvPr>
            <p:ph type="sldNum" sz="quarter" idx="10"/>
          </p:nvPr>
        </p:nvSpPr>
        <p:spPr/>
        <p:txBody>
          <a:bodyPr/>
          <a:lstStyle/>
          <a:p>
            <a:fld id="{C0FF31F8-92D4-4244-A415-F15FD6B170A0}" type="slidenum">
              <a:rPr lang="en-GB" smtClean="0"/>
              <a:t>8</a:t>
            </a:fld>
            <a:endParaRPr lang="en-GB"/>
          </a:p>
        </p:txBody>
      </p:sp>
    </p:spTree>
    <p:extLst>
      <p:ext uri="{BB962C8B-B14F-4D97-AF65-F5344CB8AC3E}">
        <p14:creationId xmlns:p14="http://schemas.microsoft.com/office/powerpoint/2010/main" val="423014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Bookman Old Style" panose="02050604050505020204" pitchFamily="18" charset="0"/>
              </a:rPr>
              <a:t>Contact a local project and find out what they need</a:t>
            </a:r>
          </a:p>
          <a:p>
            <a:pPr lvl="1"/>
            <a:r>
              <a:rPr lang="en-GB" dirty="0" smtClean="0">
                <a:latin typeface="Bookman Old Style" panose="02050604050505020204" pitchFamily="18" charset="0"/>
              </a:rPr>
              <a:t>Get creative and knit a blanket or a jumper  </a:t>
            </a:r>
          </a:p>
          <a:p>
            <a:pPr lvl="1"/>
            <a:r>
              <a:rPr lang="en-GB" dirty="0" smtClean="0">
                <a:latin typeface="Bookman Old Style" panose="02050604050505020204" pitchFamily="18" charset="0"/>
              </a:rPr>
              <a:t>Have a clear out of your wardrobe or kitchen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Bookman Old Style" panose="02050604050505020204" pitchFamily="18" charset="0"/>
              </a:rPr>
              <a:t>Donate practical items such as laundry detergent </a:t>
            </a:r>
          </a:p>
          <a:p>
            <a:pPr lvl="1"/>
            <a:r>
              <a:rPr lang="en-GB" dirty="0" smtClean="0">
                <a:latin typeface="Bookman Old Style" panose="02050604050505020204" pitchFamily="18" charset="0"/>
              </a:rPr>
              <a:t>Buy</a:t>
            </a:r>
            <a:r>
              <a:rPr lang="en-GB" baseline="0" dirty="0" smtClean="0">
                <a:latin typeface="Bookman Old Style" panose="02050604050505020204" pitchFamily="18" charset="0"/>
              </a:rPr>
              <a:t> Christmas Presents or Easter Eggs for Children and their families that would otherwise go without </a:t>
            </a:r>
            <a:endParaRPr lang="en-GB" dirty="0" smtClean="0">
              <a:latin typeface="Bookman Old Style" panose="02050604050505020204" pitchFamily="18" charset="0"/>
            </a:endParaRPr>
          </a:p>
          <a:p>
            <a:r>
              <a:rPr lang="en-GB" dirty="0" smtClean="0">
                <a:latin typeface="Bookman Old Style" panose="02050604050505020204" pitchFamily="18" charset="0"/>
              </a:rPr>
              <a:t>Share information</a:t>
            </a:r>
            <a:r>
              <a:rPr lang="en-GB" baseline="0" dirty="0" smtClean="0">
                <a:latin typeface="Bookman Old Style" panose="02050604050505020204" pitchFamily="18" charset="0"/>
              </a:rPr>
              <a:t> and facts invite a refugee or a professional to speak at your church or event </a:t>
            </a:r>
          </a:p>
          <a:p>
            <a:r>
              <a:rPr lang="en-GB" baseline="0" dirty="0" smtClean="0">
                <a:latin typeface="Bookman Old Style" panose="02050604050505020204" pitchFamily="18" charset="0"/>
              </a:rPr>
              <a:t>Show your support for refugees, asylum seekers and vulnerable migrants. With so many negative stories about asylum seekers share your groups support for people in need. </a:t>
            </a:r>
            <a:endParaRPr lang="en-GB" dirty="0" smtClean="0">
              <a:latin typeface="Bookman Old Style" panose="02050604050505020204" pitchFamily="18" charset="0"/>
            </a:endParaRPr>
          </a:p>
          <a:p>
            <a:r>
              <a:rPr lang="en-GB" dirty="0" smtClean="0">
                <a:latin typeface="Bookman Old Style" panose="02050604050505020204" pitchFamily="18" charset="0"/>
              </a:rPr>
              <a:t>Volunteer at a local project – the support refugees and need as</a:t>
            </a:r>
            <a:r>
              <a:rPr lang="en-GB" baseline="0" dirty="0" smtClean="0">
                <a:latin typeface="Bookman Old Style" panose="02050604050505020204" pitchFamily="18" charset="0"/>
              </a:rPr>
              <a:t> well as support available varies from area to area look into existing groups and see if they need volunteers or if there is a gap in services could you be the people to fill it?</a:t>
            </a:r>
            <a:endParaRPr lang="en-GB" dirty="0" smtClean="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C0FF31F8-92D4-4244-A415-F15FD6B170A0}" type="slidenum">
              <a:rPr lang="en-GB" smtClean="0"/>
              <a:t>9</a:t>
            </a:fld>
            <a:endParaRPr lang="en-GB"/>
          </a:p>
        </p:txBody>
      </p:sp>
    </p:spTree>
    <p:extLst>
      <p:ext uri="{BB962C8B-B14F-4D97-AF65-F5344CB8AC3E}">
        <p14:creationId xmlns:p14="http://schemas.microsoft.com/office/powerpoint/2010/main" val="342451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BD282D-5207-4B62-A6F9-7AF521918CD6}"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428160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D282D-5207-4B62-A6F9-7AF521918CD6}"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371875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D282D-5207-4B62-A6F9-7AF521918CD6}"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267208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BD282D-5207-4B62-A6F9-7AF521918CD6}"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395989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D282D-5207-4B62-A6F9-7AF521918CD6}" type="datetimeFigureOut">
              <a:rPr lang="en-GB" smtClean="0"/>
              <a:t>29/10/2019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145871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BD282D-5207-4B62-A6F9-7AF521918CD6}"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125723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BD282D-5207-4B62-A6F9-7AF521918CD6}" type="datetimeFigureOut">
              <a:rPr lang="en-GB" smtClean="0"/>
              <a:t>29/10/2019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98745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BD282D-5207-4B62-A6F9-7AF521918CD6}" type="datetimeFigureOut">
              <a:rPr lang="en-GB" smtClean="0"/>
              <a:t>29/10/2019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66455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D282D-5207-4B62-A6F9-7AF521918CD6}" type="datetimeFigureOut">
              <a:rPr lang="en-GB" smtClean="0"/>
              <a:t>29/10/2019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10990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D282D-5207-4B62-A6F9-7AF521918CD6}"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132766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D282D-5207-4B62-A6F9-7AF521918CD6}" type="datetimeFigureOut">
              <a:rPr lang="en-GB" smtClean="0"/>
              <a:t>29/10/2019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4EC6F-63C2-48CE-AF3A-1F09C25211CE}" type="slidenum">
              <a:rPr lang="en-GB" smtClean="0"/>
              <a:t>‹#›</a:t>
            </a:fld>
            <a:endParaRPr lang="en-GB"/>
          </a:p>
        </p:txBody>
      </p:sp>
    </p:spTree>
    <p:extLst>
      <p:ext uri="{BB962C8B-B14F-4D97-AF65-F5344CB8AC3E}">
        <p14:creationId xmlns:p14="http://schemas.microsoft.com/office/powerpoint/2010/main" val="371119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D282D-5207-4B62-A6F9-7AF521918CD6}" type="datetimeFigureOut">
              <a:rPr lang="en-GB" smtClean="0"/>
              <a:t>29/10/2019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4EC6F-63C2-48CE-AF3A-1F09C25211CE}" type="slidenum">
              <a:rPr lang="en-GB" smtClean="0"/>
              <a:t>‹#›</a:t>
            </a:fld>
            <a:endParaRPr lang="en-GB"/>
          </a:p>
        </p:txBody>
      </p:sp>
    </p:spTree>
    <p:extLst>
      <p:ext uri="{BB962C8B-B14F-4D97-AF65-F5344CB8AC3E}">
        <p14:creationId xmlns:p14="http://schemas.microsoft.com/office/powerpoint/2010/main" val="4267377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Bookman Old Style" panose="02050604050505020204" pitchFamily="18" charset="0"/>
              </a:rPr>
              <a:t>Welcoming Newcomers</a:t>
            </a:r>
            <a:br>
              <a:rPr lang="en-GB" dirty="0" smtClean="0">
                <a:latin typeface="Bookman Old Style" panose="02050604050505020204" pitchFamily="18" charset="0"/>
              </a:rPr>
            </a:br>
            <a:r>
              <a:rPr lang="en-GB" dirty="0" smtClean="0">
                <a:latin typeface="Bookman Old Style" panose="02050604050505020204" pitchFamily="18" charset="0"/>
              </a:rPr>
              <a:t>to our Parish</a:t>
            </a:r>
            <a:endParaRPr lang="en-GB" dirty="0">
              <a:latin typeface="Bookman Old Style" panose="02050604050505020204" pitchFamily="18" charset="0"/>
            </a:endParaRPr>
          </a:p>
        </p:txBody>
      </p:sp>
      <p:sp>
        <p:nvSpPr>
          <p:cNvPr id="3" name="Subtitle 2"/>
          <p:cNvSpPr>
            <a:spLocks noGrp="1"/>
          </p:cNvSpPr>
          <p:nvPr>
            <p:ph type="subTitle" idx="1"/>
          </p:nvPr>
        </p:nvSpPr>
        <p:spPr/>
        <p:txBody>
          <a:bodyPr>
            <a:normAutofit/>
          </a:bodyPr>
          <a:lstStyle/>
          <a:p>
            <a:r>
              <a:rPr lang="en-GB" sz="3000" dirty="0" smtClean="0">
                <a:latin typeface="Bookman Old Style" panose="02050604050505020204" pitchFamily="18" charset="0"/>
              </a:rPr>
              <a:t>Insert Name </a:t>
            </a:r>
            <a:endParaRPr lang="en-GB" sz="3000" dirty="0">
              <a:latin typeface="Bookman Old Style" panose="02050604050505020204" pitchFamily="18" charset="0"/>
            </a:endParaRPr>
          </a:p>
        </p:txBody>
      </p:sp>
      <p:sp>
        <p:nvSpPr>
          <p:cNvPr id="4"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723364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5" name="Title 4"/>
          <p:cNvSpPr>
            <a:spLocks noGrp="1"/>
          </p:cNvSpPr>
          <p:nvPr>
            <p:ph type="title"/>
          </p:nvPr>
        </p:nvSpPr>
        <p:spPr/>
        <p:txBody>
          <a:bodyPr/>
          <a:lstStyle/>
          <a:p>
            <a:r>
              <a:rPr lang="en-GB" dirty="0" smtClean="0"/>
              <a:t>For More Information </a:t>
            </a:r>
            <a:endParaRPr lang="en-GB" dirty="0"/>
          </a:p>
        </p:txBody>
      </p:sp>
      <p:sp>
        <p:nvSpPr>
          <p:cNvPr id="6" name="Content Placeholder 5"/>
          <p:cNvSpPr>
            <a:spLocks noGrp="1"/>
          </p:cNvSpPr>
          <p:nvPr>
            <p:ph idx="1"/>
          </p:nvPr>
        </p:nvSpPr>
        <p:spPr/>
        <p:txBody>
          <a:bodyPr/>
          <a:lstStyle/>
          <a:p>
            <a:pPr marL="0" indent="0">
              <a:buNone/>
            </a:pPr>
            <a:r>
              <a:rPr lang="en-GB" dirty="0" smtClean="0"/>
              <a:t>Father Hudson’s Care – Father Hudson’s Care provides help and support to five community projects that support Newcomers to the Archdiocese of </a:t>
            </a:r>
            <a:r>
              <a:rPr lang="en-GB" dirty="0" smtClean="0"/>
              <a:t>Birmingham</a:t>
            </a:r>
          </a:p>
          <a:p>
            <a:pPr marL="0" indent="0">
              <a:buNone/>
            </a:pPr>
            <a:endParaRPr lang="en-GB" dirty="0"/>
          </a:p>
          <a:p>
            <a:pPr marL="0" indent="0">
              <a:buNone/>
            </a:pPr>
            <a:r>
              <a:rPr lang="en-GB" dirty="0" smtClean="0"/>
              <a:t>You can also visit the Caritas Archdiocese of Birmingham website for more information about supporting newcomers </a:t>
            </a:r>
            <a:endParaRPr lang="en-GB" dirty="0" smtClean="0"/>
          </a:p>
          <a:p>
            <a:pPr marL="0" indent="0">
              <a:buNone/>
            </a:pPr>
            <a:endParaRPr lang="en-GB" dirty="0"/>
          </a:p>
          <a:p>
            <a:pPr marL="0" indent="0">
              <a:buNone/>
            </a:pPr>
            <a:r>
              <a:rPr lang="en-GB" dirty="0" smtClean="0"/>
              <a:t>Other websites that provides useful information include Refugee Action, UNHCR and  </a:t>
            </a: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3348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Bookman Old Style" panose="02050604050505020204" pitchFamily="18" charset="0"/>
              </a:rPr>
              <a:t>Who are the Newcomers?</a:t>
            </a:r>
            <a:endParaRPr lang="en-GB"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pPr>
              <a:lnSpc>
                <a:spcPct val="150000"/>
              </a:lnSpc>
            </a:pPr>
            <a:r>
              <a:rPr lang="en-GB" sz="3000" dirty="0" smtClean="0">
                <a:latin typeface="Bookman Old Style" panose="02050604050505020204" pitchFamily="18" charset="0"/>
              </a:rPr>
              <a:t>Refugees</a:t>
            </a:r>
          </a:p>
          <a:p>
            <a:pPr>
              <a:lnSpc>
                <a:spcPct val="150000"/>
              </a:lnSpc>
            </a:pPr>
            <a:r>
              <a:rPr lang="en-GB" sz="3000" dirty="0" smtClean="0">
                <a:latin typeface="Bookman Old Style" panose="02050604050505020204" pitchFamily="18" charset="0"/>
              </a:rPr>
              <a:t>Asylum Seekers</a:t>
            </a:r>
          </a:p>
          <a:p>
            <a:pPr>
              <a:lnSpc>
                <a:spcPct val="150000"/>
              </a:lnSpc>
            </a:pPr>
            <a:r>
              <a:rPr lang="en-GB" sz="3000" dirty="0" smtClean="0">
                <a:latin typeface="Bookman Old Style" panose="02050604050505020204" pitchFamily="18" charset="0"/>
              </a:rPr>
              <a:t>Migrants </a:t>
            </a:r>
          </a:p>
          <a:p>
            <a:pPr>
              <a:lnSpc>
                <a:spcPct val="150000"/>
              </a:lnSpc>
            </a:pPr>
            <a:r>
              <a:rPr lang="en-GB" sz="3000" dirty="0" smtClean="0">
                <a:latin typeface="Bookman Old Style" panose="02050604050505020204" pitchFamily="18" charset="0"/>
              </a:rPr>
              <a:t>Bogus Asylum Seeker </a:t>
            </a:r>
          </a:p>
          <a:p>
            <a:pPr>
              <a:lnSpc>
                <a:spcPct val="150000"/>
              </a:lnSpc>
            </a:pPr>
            <a:r>
              <a:rPr lang="en-GB" sz="3000" dirty="0" smtClean="0">
                <a:latin typeface="Bookman Old Style" panose="02050604050505020204" pitchFamily="18" charset="0"/>
              </a:rPr>
              <a:t>Modern Slaves</a:t>
            </a:r>
            <a:endParaRPr lang="en-GB" sz="3000" dirty="0">
              <a:latin typeface="Bookman Old Style" panose="02050604050505020204" pitchFamily="18" charset="0"/>
            </a:endParaRPr>
          </a:p>
        </p:txBody>
      </p:sp>
      <p:sp>
        <p:nvSpPr>
          <p:cNvPr id="4"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125" r="29625" b="14419"/>
          <a:stretch/>
        </p:blipFill>
        <p:spPr>
          <a:xfrm>
            <a:off x="8122920" y="568643"/>
            <a:ext cx="3931920" cy="5608320"/>
          </a:xfrm>
          <a:prstGeom prst="rect">
            <a:avLst/>
          </a:prstGeom>
        </p:spPr>
      </p:pic>
      <p:sp>
        <p:nvSpPr>
          <p:cNvPr id="6" name="TextBox 5"/>
          <p:cNvSpPr txBox="1"/>
          <p:nvPr/>
        </p:nvSpPr>
        <p:spPr>
          <a:xfrm>
            <a:off x="9585960" y="2993326"/>
            <a:ext cx="1005840" cy="2015936"/>
          </a:xfrm>
          <a:prstGeom prst="rect">
            <a:avLst/>
          </a:prstGeom>
          <a:noFill/>
        </p:spPr>
        <p:txBody>
          <a:bodyPr wrap="square" rtlCol="0">
            <a:spAutoFit/>
          </a:bodyPr>
          <a:lstStyle/>
          <a:p>
            <a:r>
              <a:rPr lang="en-GB" sz="12500" dirty="0" smtClean="0">
                <a:solidFill>
                  <a:schemeClr val="bg1"/>
                </a:solidFill>
                <a:latin typeface="Bookman Old Style" panose="02050604050505020204" pitchFamily="18" charset="0"/>
              </a:rPr>
              <a:t>?</a:t>
            </a:r>
            <a:endParaRPr lang="en-GB" sz="125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94892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Nehar’s</a:t>
            </a:r>
            <a:r>
              <a:rPr lang="en-GB" dirty="0" smtClean="0"/>
              <a:t> Story </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6720" y="1551305"/>
            <a:ext cx="7718559" cy="4351338"/>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sp>
        <p:nvSpPr>
          <p:cNvPr id="4"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TextBox 5"/>
          <p:cNvSpPr txBox="1"/>
          <p:nvPr/>
        </p:nvSpPr>
        <p:spPr>
          <a:xfrm>
            <a:off x="2236720" y="6176963"/>
            <a:ext cx="7718559" cy="553998"/>
          </a:xfrm>
          <a:prstGeom prst="rect">
            <a:avLst/>
          </a:prstGeom>
          <a:noFill/>
        </p:spPr>
        <p:txBody>
          <a:bodyPr wrap="square" rtlCol="0">
            <a:spAutoFit/>
          </a:bodyPr>
          <a:lstStyle/>
          <a:p>
            <a:r>
              <a:rPr lang="en-GB" sz="3000" dirty="0" smtClean="0">
                <a:latin typeface="Bookman Old Style" panose="02050604050505020204" pitchFamily="18" charset="0"/>
              </a:rPr>
              <a:t>A bedroom at Sophia House</a:t>
            </a:r>
            <a:endParaRPr lang="en-GB" sz="3000" dirty="0">
              <a:latin typeface="Bookman Old Style" panose="02050604050505020204" pitchFamily="18" charset="0"/>
            </a:endParaRPr>
          </a:p>
        </p:txBody>
      </p:sp>
    </p:spTree>
    <p:extLst>
      <p:ext uri="{BB962C8B-B14F-4D97-AF65-F5344CB8AC3E}">
        <p14:creationId xmlns:p14="http://schemas.microsoft.com/office/powerpoint/2010/main" val="368550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aphicFrame>
        <p:nvGraphicFramePr>
          <p:cNvPr id="3" name="Chart 2"/>
          <p:cNvGraphicFramePr>
            <a:graphicFrameLocks/>
          </p:cNvGraphicFramePr>
          <p:nvPr>
            <p:extLst>
              <p:ext uri="{D42A27DB-BD31-4B8C-83A1-F6EECF244321}">
                <p14:modId xmlns:p14="http://schemas.microsoft.com/office/powerpoint/2010/main" val="4216939039"/>
              </p:ext>
            </p:extLst>
          </p:nvPr>
        </p:nvGraphicFramePr>
        <p:xfrm>
          <a:off x="966536" y="368968"/>
          <a:ext cx="10856496" cy="6256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180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 name="Title 2"/>
          <p:cNvSpPr>
            <a:spLocks noGrp="1"/>
          </p:cNvSpPr>
          <p:nvPr>
            <p:ph type="title"/>
          </p:nvPr>
        </p:nvSpPr>
        <p:spPr/>
        <p:txBody>
          <a:bodyPr/>
          <a:lstStyle/>
          <a:p>
            <a:r>
              <a:rPr lang="en-GB" dirty="0" smtClean="0"/>
              <a:t>Migration and Benefits</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2496" y="1825625"/>
            <a:ext cx="6527007" cy="4351338"/>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3577564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Slavery</a:t>
            </a:r>
            <a:endParaRPr lang="en-GB" dirty="0"/>
          </a:p>
        </p:txBody>
      </p:sp>
      <p:sp>
        <p:nvSpPr>
          <p:cNvPr id="4"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5108" y="1690688"/>
            <a:ext cx="5801784" cy="4351338"/>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919825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 name="Title 2"/>
          <p:cNvSpPr>
            <a:spLocks noGrp="1"/>
          </p:cNvSpPr>
          <p:nvPr>
            <p:ph type="title"/>
          </p:nvPr>
        </p:nvSpPr>
        <p:spPr/>
        <p:txBody>
          <a:bodyPr/>
          <a:lstStyle/>
          <a:p>
            <a:r>
              <a:rPr lang="en-GB" dirty="0" smtClean="0"/>
              <a:t>How Refugees have contributed to Britain </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2591" y="2042372"/>
            <a:ext cx="3215746" cy="12655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2079" y="1473479"/>
            <a:ext cx="1472615" cy="2186150"/>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0489" y="1473479"/>
            <a:ext cx="1778032" cy="2667048"/>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464" y="4741109"/>
            <a:ext cx="3060000" cy="1722517"/>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925" y="4724990"/>
            <a:ext cx="3060000" cy="1738636"/>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27003" y="4168626"/>
            <a:ext cx="3060000" cy="2295000"/>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388029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 name="Title 2"/>
          <p:cNvSpPr>
            <a:spLocks noGrp="1"/>
          </p:cNvSpPr>
          <p:nvPr>
            <p:ph type="title"/>
          </p:nvPr>
        </p:nvSpPr>
        <p:spPr/>
        <p:txBody>
          <a:bodyPr/>
          <a:lstStyle/>
          <a:p>
            <a:r>
              <a:rPr lang="en-GB" dirty="0" err="1" smtClean="0"/>
              <a:t>Sheim’s</a:t>
            </a:r>
            <a:r>
              <a:rPr lang="en-GB" dirty="0" smtClean="0"/>
              <a:t> Story</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5108" y="1825625"/>
            <a:ext cx="5801784" cy="4351338"/>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293352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517526" cy="6858000"/>
          </a:xfrm>
          <a:prstGeom prst="rect">
            <a:avLst/>
          </a:prstGeom>
          <a:solidFill>
            <a:srgbClr val="113F6D"/>
          </a:solidFill>
          <a:ln w="25400" algn="ctr">
            <a:solidFill>
              <a:srgbClr val="113F6D"/>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3" name="Title 2"/>
          <p:cNvSpPr>
            <a:spLocks noGrp="1"/>
          </p:cNvSpPr>
          <p:nvPr>
            <p:ph type="title"/>
          </p:nvPr>
        </p:nvSpPr>
        <p:spPr/>
        <p:txBody>
          <a:bodyPr/>
          <a:lstStyle/>
          <a:p>
            <a:r>
              <a:rPr lang="en-GB" dirty="0" smtClean="0"/>
              <a:t>How Can I help </a:t>
            </a:r>
            <a:endParaRPr lang="en-GB" dirty="0"/>
          </a:p>
        </p:txBody>
      </p:sp>
      <p:sp>
        <p:nvSpPr>
          <p:cNvPr id="4" name="Content Placeholder 3"/>
          <p:cNvSpPr>
            <a:spLocks noGrp="1"/>
          </p:cNvSpPr>
          <p:nvPr>
            <p:ph idx="1"/>
          </p:nvPr>
        </p:nvSpPr>
        <p:spPr/>
        <p:txBody>
          <a:bodyPr>
            <a:normAutofit/>
          </a:bodyPr>
          <a:lstStyle/>
          <a:p>
            <a:r>
              <a:rPr lang="en-GB" sz="3000" dirty="0" smtClean="0">
                <a:latin typeface="Bookman Old Style" panose="02050604050505020204" pitchFamily="18" charset="0"/>
              </a:rPr>
              <a:t>Contact a local project and find out what they need</a:t>
            </a:r>
          </a:p>
          <a:p>
            <a:r>
              <a:rPr lang="en-GB" sz="3000" dirty="0" smtClean="0">
                <a:latin typeface="Bookman Old Style" panose="02050604050505020204" pitchFamily="18" charset="0"/>
              </a:rPr>
              <a:t>Share Information with others </a:t>
            </a:r>
          </a:p>
          <a:p>
            <a:r>
              <a:rPr lang="en-GB" sz="3000" dirty="0" smtClean="0">
                <a:latin typeface="Bookman Old Style" panose="02050604050505020204" pitchFamily="18" charset="0"/>
              </a:rPr>
              <a:t>Show your support</a:t>
            </a:r>
          </a:p>
          <a:p>
            <a:r>
              <a:rPr lang="en-GB" sz="3000" dirty="0" smtClean="0">
                <a:latin typeface="Bookman Old Style" panose="02050604050505020204" pitchFamily="18" charset="0"/>
              </a:rPr>
              <a:t>Volunteer at a local project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139" y="3027386"/>
            <a:ext cx="3901440" cy="2599944"/>
          </a:xfrm>
          <a:prstGeom prst="roundRect">
            <a:avLst>
              <a:gd name="adj" fmla="val 11111"/>
            </a:avLst>
          </a:prstGeom>
          <a:ln w="190500" cap="rnd">
            <a:solidFill>
              <a:srgbClr val="113F6D"/>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3728089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2586</Words>
  <Application>Microsoft Office PowerPoint</Application>
  <PresentationFormat>Widescreen</PresentationFormat>
  <Paragraphs>104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Calibri Light</vt:lpstr>
      <vt:lpstr>Office Theme</vt:lpstr>
      <vt:lpstr>Welcoming Newcomers to our Parish</vt:lpstr>
      <vt:lpstr>Who are the Newcomers?</vt:lpstr>
      <vt:lpstr>Nehar’s Story </vt:lpstr>
      <vt:lpstr>PowerPoint Presentation</vt:lpstr>
      <vt:lpstr>Migration and Benefits</vt:lpstr>
      <vt:lpstr>Modern Slavery</vt:lpstr>
      <vt:lpstr>How Refugees have contributed to Britain </vt:lpstr>
      <vt:lpstr>Sheim’s Story</vt:lpstr>
      <vt:lpstr>How Can I help </vt:lpstr>
      <vt:lpstr>For More Information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Welcoming Newcomers to our Parish</dc:title>
  <dc:creator>Elizabeth Musgrave</dc:creator>
  <cp:lastModifiedBy>Elizabeth Musgrave</cp:lastModifiedBy>
  <cp:revision>64</cp:revision>
  <cp:lastPrinted>2019-07-09T08:43:22Z</cp:lastPrinted>
  <dcterms:created xsi:type="dcterms:W3CDTF">2019-04-09T11:03:22Z</dcterms:created>
  <dcterms:modified xsi:type="dcterms:W3CDTF">2019-10-29T14:57:58Z</dcterms:modified>
</cp:coreProperties>
</file>